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2"/>
  </p:notesMasterIdLst>
  <p:handoutMasterIdLst>
    <p:handoutMasterId r:id="rId13"/>
  </p:handoutMasterIdLst>
  <p:sldIdLst>
    <p:sldId id="301" r:id="rId2"/>
    <p:sldId id="284" r:id="rId3"/>
    <p:sldId id="300" r:id="rId4"/>
    <p:sldId id="289" r:id="rId5"/>
    <p:sldId id="285" r:id="rId6"/>
    <p:sldId id="286" r:id="rId7"/>
    <p:sldId id="287" r:id="rId8"/>
    <p:sldId id="290" r:id="rId9"/>
    <p:sldId id="292" r:id="rId10"/>
    <p:sldId id="293" r:id="rId1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73" autoAdjust="0"/>
    <p:restoredTop sz="96086" autoAdjust="0"/>
  </p:normalViewPr>
  <p:slideViewPr>
    <p:cSldViewPr>
      <p:cViewPr varScale="1">
        <p:scale>
          <a:sx n="102" d="100"/>
          <a:sy n="102" d="100"/>
        </p:scale>
        <p:origin x="121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(235)</a:t>
            </a: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11/25/2020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(235)</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11/25/2020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F6F4F597-FA6D-40C0-8A10-9A120C3F5EEB}"/>
              </a:ext>
            </a:extLst>
          </p:cNvPr>
          <p:cNvSpPr>
            <a:spLocks noGrp="1"/>
          </p:cNvSpPr>
          <p:nvPr>
            <p:ph type="dt" idx="1"/>
          </p:nvPr>
        </p:nvSpPr>
        <p:spPr/>
        <p:txBody>
          <a:bodyPr/>
          <a:lstStyle/>
          <a:p>
            <a:r>
              <a:rPr lang="en-US"/>
              <a:t>11/25/2020 pm</a:t>
            </a:r>
          </a:p>
        </p:txBody>
      </p:sp>
      <p:sp>
        <p:nvSpPr>
          <p:cNvPr id="6" name="Footer Placeholder 5">
            <a:extLst>
              <a:ext uri="{FF2B5EF4-FFF2-40B4-BE49-F238E27FC236}">
                <a16:creationId xmlns:a16="http://schemas.microsoft.com/office/drawing/2014/main" id="{BED5458C-D386-49EB-BC1D-FEF55FAD53D4}"/>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776FD1B9-6D23-40F2-8FDE-A2C54D5B4236}"/>
              </a:ext>
            </a:extLst>
          </p:cNvPr>
          <p:cNvSpPr>
            <a:spLocks noGrp="1"/>
          </p:cNvSpPr>
          <p:nvPr>
            <p:ph type="hdr" sz="quarter"/>
          </p:nvPr>
        </p:nvSpPr>
        <p:spPr/>
        <p:txBody>
          <a:bodyPr/>
          <a:lstStyle/>
          <a:p>
            <a:r>
              <a:rPr lang="en-US"/>
              <a:t>Class – The Life Of Christ (235)</a:t>
            </a:r>
          </a:p>
        </p:txBody>
      </p:sp>
    </p:spTree>
    <p:extLst>
      <p:ext uri="{BB962C8B-B14F-4D97-AF65-F5344CB8AC3E}">
        <p14:creationId xmlns:p14="http://schemas.microsoft.com/office/powerpoint/2010/main" val="34353759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900" dirty="0">
                <a:latin typeface="TimesNewRomanPSMT"/>
              </a:rPr>
              <a:t>The rules for circumcision on the Sabbath are given in the Mishna in </a:t>
            </a:r>
            <a:r>
              <a:rPr lang="en-US" sz="1900" i="1" dirty="0" err="1">
                <a:latin typeface="TimesNewRomanPS-ItalicMT"/>
              </a:rPr>
              <a:t>Shabbath</a:t>
            </a:r>
            <a:r>
              <a:rPr lang="en-US" sz="1900" i="1" dirty="0">
                <a:latin typeface="TimesNewRomanPS-ItalicMT"/>
              </a:rPr>
              <a:t> </a:t>
            </a:r>
            <a:r>
              <a:rPr lang="en-US" sz="1900" dirty="0">
                <a:latin typeface="TimesNewRomanPSMT"/>
              </a:rPr>
              <a:t>19:2-6</a:t>
            </a:r>
            <a:r>
              <a:rPr lang="en-US" sz="1900" i="1" dirty="0">
                <a:latin typeface="TimesNewRomanPS-ItalicMT"/>
              </a:rPr>
              <a:t>. </a:t>
            </a:r>
            <a:r>
              <a:rPr lang="en-US" sz="1900" dirty="0">
                <a:latin typeface="TimesNewRomanPSMT"/>
              </a:rPr>
              <a:t>This established the general principle</a:t>
            </a:r>
          </a:p>
          <a:p>
            <a:pPr algn="l"/>
            <a:r>
              <a:rPr lang="en-US" sz="1900" dirty="0">
                <a:latin typeface="TimesNewRomanPSMT"/>
              </a:rPr>
              <a:t>that works of necessity and mercy were to be performed even upon the Sabbath, and that when they were performed, the Sabbath was not profaned. As a matter of fact, if they were not practiced in such circumstances, then it might even be argued that every principle of necessity and mercy in the law was violated by one’s restraining himself from action.</a:t>
            </a:r>
          </a:p>
          <a:p>
            <a:pPr algn="l"/>
            <a:endParaRPr lang="en-US" sz="1900" dirty="0">
              <a:latin typeface="TimesNewRomanPSMT"/>
            </a:endParaRPr>
          </a:p>
          <a:p>
            <a:pPr algn="l"/>
            <a:r>
              <a:rPr lang="en-US" sz="1000" dirty="0"/>
              <a:t>Mark 2:27-28</a:t>
            </a:r>
          </a:p>
          <a:p>
            <a:pPr algn="l"/>
            <a:r>
              <a:rPr lang="en-US" sz="1000" dirty="0"/>
              <a:t>Jesus said to them, "The Sabbath was made for man, and not man for the Sabbath. 28 "So the Son of Man is Lord even of the Sabbath."</a:t>
            </a:r>
          </a:p>
          <a:p>
            <a:pPr algn="l"/>
            <a:endParaRPr lang="en-US" sz="1000" dirty="0"/>
          </a:p>
          <a:p>
            <a:pPr algn="l"/>
            <a:r>
              <a:rPr lang="en-US" sz="1000" dirty="0"/>
              <a:t>Verse 27. [</a:t>
            </a:r>
            <a:r>
              <a:rPr lang="en-US" sz="1000" b="1" dirty="0"/>
              <a:t>The sabbath was made for man</a:t>
            </a:r>
            <a:r>
              <a:rPr lang="en-US" sz="1000" dirty="0"/>
              <a:t>] For his rest from toil, his rest from the cares and anxieties of the world, </a:t>
            </a:r>
            <a:r>
              <a:rPr lang="en-US" sz="1000" b="1" dirty="0"/>
              <a:t>to give him an opportunity to call off his attention from earthly concerns and to direct it to the affairs of eternity</a:t>
            </a:r>
            <a:r>
              <a:rPr lang="en-US" sz="1000" dirty="0"/>
              <a:t>. It was a kind provision for man that he might refresh his body by relaxing his labors; </a:t>
            </a:r>
            <a:r>
              <a:rPr lang="en-US" sz="1000" b="1" dirty="0"/>
              <a:t>that he might have undisturbed time to seek the consolations of religion to cheer him in the anxieties and sorrows of a troubled world</a:t>
            </a:r>
            <a:r>
              <a:rPr lang="en-US" sz="1000" dirty="0"/>
              <a:t>; and that he might </a:t>
            </a:r>
            <a:r>
              <a:rPr lang="en-US" sz="1000" b="1" dirty="0"/>
              <a:t>render to God that homage which is most justly due to him as the Creator, Preserver, Benefactor, and Redeemer of the world</a:t>
            </a:r>
            <a:r>
              <a:rPr lang="en-US" sz="1000" dirty="0"/>
              <a:t>.</a:t>
            </a:r>
          </a:p>
          <a:p>
            <a:pPr algn="l"/>
            <a:r>
              <a:rPr lang="en-US" sz="1000" dirty="0"/>
              <a:t>(from Barnes' Notes, Electronic Database Copyright © 1997, 2003, 2005, 2006 by </a:t>
            </a:r>
            <a:r>
              <a:rPr lang="en-US" sz="1000" dirty="0" err="1"/>
              <a:t>Biblesoft</a:t>
            </a:r>
            <a:r>
              <a:rPr lang="en-US" sz="1000" dirty="0"/>
              <a:t>, Inc. All rights reserved.)</a:t>
            </a:r>
          </a:p>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10</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2852849F-3A4D-4DA5-A2B9-4ED6D6A1422C}"/>
              </a:ext>
            </a:extLst>
          </p:cNvPr>
          <p:cNvSpPr>
            <a:spLocks noGrp="1"/>
          </p:cNvSpPr>
          <p:nvPr>
            <p:ph type="dt" idx="1"/>
          </p:nvPr>
        </p:nvSpPr>
        <p:spPr/>
        <p:txBody>
          <a:bodyPr/>
          <a:lstStyle/>
          <a:p>
            <a:r>
              <a:rPr lang="en-US"/>
              <a:t>11/25/2020 pm</a:t>
            </a:r>
          </a:p>
        </p:txBody>
      </p:sp>
      <p:sp>
        <p:nvSpPr>
          <p:cNvPr id="6" name="Footer Placeholder 5">
            <a:extLst>
              <a:ext uri="{FF2B5EF4-FFF2-40B4-BE49-F238E27FC236}">
                <a16:creationId xmlns:a16="http://schemas.microsoft.com/office/drawing/2014/main" id="{0EE82436-6093-4FE3-B403-0DB7238E2B65}"/>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C9DEAF61-CD2C-48BC-A012-25B42BAA4682}"/>
              </a:ext>
            </a:extLst>
          </p:cNvPr>
          <p:cNvSpPr>
            <a:spLocks noGrp="1"/>
          </p:cNvSpPr>
          <p:nvPr>
            <p:ph type="hdr" sz="quarter"/>
          </p:nvPr>
        </p:nvSpPr>
        <p:spPr/>
        <p:txBody>
          <a:bodyPr/>
          <a:lstStyle/>
          <a:p>
            <a:r>
              <a:rPr lang="en-US"/>
              <a:t>Class – The Life Of Christ (235)</a:t>
            </a:r>
          </a:p>
        </p:txBody>
      </p:sp>
    </p:spTree>
    <p:extLst>
      <p:ext uri="{BB962C8B-B14F-4D97-AF65-F5344CB8AC3E}">
        <p14:creationId xmlns:p14="http://schemas.microsoft.com/office/powerpoint/2010/main" val="289102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dirty="0"/>
              <a:t>Regret - when the cost becomes more than we thought.</a:t>
            </a:r>
          </a:p>
          <a:p>
            <a:pPr algn="l"/>
            <a:endParaRPr lang="en-US" sz="1000" dirty="0"/>
          </a:p>
          <a:p>
            <a:pPr algn="l"/>
            <a:r>
              <a:rPr lang="en-US" sz="1000" dirty="0"/>
              <a:t>Ever think Noah was tempted to “look back”? What about Moses? (Heb. 11:24) </a:t>
            </a:r>
          </a:p>
          <a:p>
            <a:pPr algn="l"/>
            <a:endParaRPr lang="en-US" sz="1000" dirty="0"/>
          </a:p>
          <a:p>
            <a:pPr algn="l"/>
            <a:r>
              <a:rPr lang="en-US" sz="1000" dirty="0"/>
              <a:t>Matt 19:27, “Behold, we have left everything and followed You; what then will there be for us?” </a:t>
            </a:r>
          </a:p>
          <a:p>
            <a:pPr algn="l"/>
            <a:endParaRPr lang="en-US" sz="1000" dirty="0"/>
          </a:p>
          <a:p>
            <a:pPr algn="l"/>
            <a:r>
              <a:rPr lang="en-US" sz="1000" dirty="0"/>
              <a:t>Don’t forget about: Prov 4:25-26, “Let your eyes look directly ahead and let your gaze be fixed straight in front of you. </a:t>
            </a:r>
          </a:p>
          <a:p>
            <a:pPr algn="l"/>
            <a:r>
              <a:rPr lang="en-US" sz="1000" dirty="0"/>
              <a:t>26 Watch the path of your feet And all your ways will be established.”</a:t>
            </a:r>
          </a:p>
          <a:p>
            <a:pPr algn="l"/>
            <a:endParaRPr lang="en-US" sz="1000" dirty="0"/>
          </a:p>
          <a:p>
            <a:pPr algn="l"/>
            <a:r>
              <a:rPr lang="en-US" sz="1000" dirty="0"/>
              <a:t>Numbers 14:1-4 -&gt; Numbers 11:4; Exodus 16:3 - </a:t>
            </a:r>
            <a:r>
              <a:rPr lang="en-US" sz="1000" b="1" dirty="0"/>
              <a:t>It robs us of our courage and zeal. </a:t>
            </a:r>
          </a:p>
          <a:p>
            <a:pPr algn="l"/>
            <a:endParaRPr lang="en-US" sz="1000" dirty="0"/>
          </a:p>
          <a:p>
            <a:pPr algn="l"/>
            <a:r>
              <a:rPr lang="en-US" sz="1000" dirty="0"/>
              <a:t>I think about Lewis and Clark and the “Corp of Discovery” who left St. Louis in 1804 (May) and arriving November 1805 and leaving in March 1806 arriving back in St. Louis in September of the same year. -++</a:t>
            </a:r>
          </a:p>
          <a:p>
            <a:pPr algn="l"/>
            <a:endParaRPr lang="en-US" sz="1000" dirty="0"/>
          </a:p>
          <a:p>
            <a:pPr algn="l"/>
            <a:r>
              <a:rPr lang="en-US" sz="1000" dirty="0"/>
              <a:t>“Pressing on” - Hebrews 12:1-2</a:t>
            </a: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2</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27B07ABF-5A4B-49DB-AAAA-053517641C5C}"/>
              </a:ext>
            </a:extLst>
          </p:cNvPr>
          <p:cNvSpPr>
            <a:spLocks noGrp="1"/>
          </p:cNvSpPr>
          <p:nvPr>
            <p:ph type="dt" idx="1"/>
          </p:nvPr>
        </p:nvSpPr>
        <p:spPr/>
        <p:txBody>
          <a:bodyPr/>
          <a:lstStyle/>
          <a:p>
            <a:r>
              <a:rPr lang="en-US"/>
              <a:t>11/25/2020 pm</a:t>
            </a:r>
          </a:p>
        </p:txBody>
      </p:sp>
      <p:sp>
        <p:nvSpPr>
          <p:cNvPr id="6" name="Footer Placeholder 5">
            <a:extLst>
              <a:ext uri="{FF2B5EF4-FFF2-40B4-BE49-F238E27FC236}">
                <a16:creationId xmlns:a16="http://schemas.microsoft.com/office/drawing/2014/main" id="{C8495B91-05A6-48EF-BD07-3ECFF708E672}"/>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215A53D3-1185-43E8-B139-ACC8D5DD9614}"/>
              </a:ext>
            </a:extLst>
          </p:cNvPr>
          <p:cNvSpPr>
            <a:spLocks noGrp="1"/>
          </p:cNvSpPr>
          <p:nvPr>
            <p:ph type="hdr" sz="quarter"/>
          </p:nvPr>
        </p:nvSpPr>
        <p:spPr/>
        <p:txBody>
          <a:bodyPr/>
          <a:lstStyle/>
          <a:p>
            <a:r>
              <a:rPr lang="en-US"/>
              <a:t>Class – The Life Of Christ (235)</a:t>
            </a:r>
          </a:p>
        </p:txBody>
      </p:sp>
    </p:spTree>
    <p:extLst>
      <p:ext uri="{BB962C8B-B14F-4D97-AF65-F5344CB8AC3E}">
        <p14:creationId xmlns:p14="http://schemas.microsoft.com/office/powerpoint/2010/main" val="3326688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3</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078DB363-21CD-48ED-934C-83603810C83F}"/>
              </a:ext>
            </a:extLst>
          </p:cNvPr>
          <p:cNvSpPr>
            <a:spLocks noGrp="1"/>
          </p:cNvSpPr>
          <p:nvPr>
            <p:ph type="dt" idx="1"/>
          </p:nvPr>
        </p:nvSpPr>
        <p:spPr/>
        <p:txBody>
          <a:bodyPr/>
          <a:lstStyle/>
          <a:p>
            <a:r>
              <a:rPr lang="en-US"/>
              <a:t>11/25/2020 pm</a:t>
            </a:r>
          </a:p>
        </p:txBody>
      </p:sp>
      <p:sp>
        <p:nvSpPr>
          <p:cNvPr id="6" name="Footer Placeholder 5">
            <a:extLst>
              <a:ext uri="{FF2B5EF4-FFF2-40B4-BE49-F238E27FC236}">
                <a16:creationId xmlns:a16="http://schemas.microsoft.com/office/drawing/2014/main" id="{AE575D24-3A29-4B36-A199-A185A8CF7CE3}"/>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E2B84062-1C97-437F-84B0-F5149240C2D0}"/>
              </a:ext>
            </a:extLst>
          </p:cNvPr>
          <p:cNvSpPr>
            <a:spLocks noGrp="1"/>
          </p:cNvSpPr>
          <p:nvPr>
            <p:ph type="hdr" sz="quarter"/>
          </p:nvPr>
        </p:nvSpPr>
        <p:spPr/>
        <p:txBody>
          <a:bodyPr/>
          <a:lstStyle/>
          <a:p>
            <a:r>
              <a:rPr lang="en-US"/>
              <a:t>Class – The Life Of Christ (235)</a:t>
            </a:r>
          </a:p>
        </p:txBody>
      </p:sp>
    </p:spTree>
    <p:extLst>
      <p:ext uri="{BB962C8B-B14F-4D97-AF65-F5344CB8AC3E}">
        <p14:creationId xmlns:p14="http://schemas.microsoft.com/office/powerpoint/2010/main" val="2019872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48507">
              <a:lnSpc>
                <a:spcPct val="107000"/>
              </a:lnSpc>
              <a:spcAft>
                <a:spcPts val="830"/>
              </a:spcAft>
            </a:pPr>
            <a:r>
              <a:rPr lang="en-US" dirty="0">
                <a:latin typeface="Candara" panose="020E0502030303020204" pitchFamily="34" charset="0"/>
                <a:ea typeface="Calibri" panose="020F0502020204030204" pitchFamily="34" charset="0"/>
                <a:cs typeface="Times New Roman" panose="02020603050405020304" pitchFamily="18" charset="0"/>
              </a:rPr>
              <a:t>God sets apart the godly man because he’s useful to God. We’re either useful or useless.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55690" indent="-355690">
              <a:lnSpc>
                <a:spcPct val="107000"/>
              </a:lnSpc>
              <a:buFont typeface="Symbol" panose="05050102010706020507" pitchFamily="18" charset="2"/>
              <a:buChar char=""/>
            </a:pPr>
            <a:r>
              <a:rPr lang="en-US" dirty="0">
                <a:latin typeface="Candara" panose="020E0502030303020204" pitchFamily="34" charset="0"/>
                <a:ea typeface="Calibri" panose="020F0502020204030204" pitchFamily="34" charset="0"/>
                <a:cs typeface="Times New Roman" panose="02020603050405020304" pitchFamily="18" charset="0"/>
              </a:rPr>
              <a:t>It’s about making ourselves </a:t>
            </a:r>
            <a:r>
              <a:rPr lang="en-US" b="1" i="1" dirty="0">
                <a:latin typeface="Candara" panose="020E0502030303020204" pitchFamily="34" charset="0"/>
                <a:ea typeface="Calibri" panose="020F0502020204030204" pitchFamily="34" charset="0"/>
                <a:cs typeface="Times New Roman" panose="02020603050405020304" pitchFamily="18" charset="0"/>
              </a:rPr>
              <a:t>“useful to the Master”</a:t>
            </a:r>
            <a:r>
              <a:rPr lang="en-US" dirty="0">
                <a:latin typeface="Candara" panose="020E0502030303020204" pitchFamily="34" charset="0"/>
                <a:ea typeface="Calibri" panose="020F0502020204030204" pitchFamily="34" charset="0"/>
                <a:cs typeface="Times New Roman" panose="02020603050405020304" pitchFamily="18" charset="0"/>
              </a:rPr>
              <a:t> – 2 Timothy 2:21.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55690" indent="-355690">
              <a:lnSpc>
                <a:spcPct val="107000"/>
              </a:lnSpc>
              <a:buFont typeface="Symbol" panose="05050102010706020507" pitchFamily="18" charset="2"/>
              <a:buChar char=""/>
            </a:pPr>
            <a:r>
              <a:rPr lang="en-US" dirty="0">
                <a:latin typeface="Candara" panose="020E0502030303020204" pitchFamily="34" charset="0"/>
                <a:ea typeface="Calibri" panose="020F0502020204030204" pitchFamily="34" charset="0"/>
                <a:cs typeface="Times New Roman" panose="02020603050405020304" pitchFamily="18" charset="0"/>
              </a:rPr>
              <a:t>There are qualities we need to develop to make ourselves useful and not “</a:t>
            </a:r>
            <a:r>
              <a:rPr lang="en-US" b="1" i="1" dirty="0">
                <a:latin typeface="Candara" panose="020E0502030303020204" pitchFamily="34" charset="0"/>
                <a:ea typeface="Calibri" panose="020F0502020204030204" pitchFamily="34" charset="0"/>
                <a:cs typeface="Times New Roman" panose="02020603050405020304" pitchFamily="18" charset="0"/>
              </a:rPr>
              <a:t>useless</a:t>
            </a:r>
            <a:r>
              <a:rPr lang="en-US" dirty="0">
                <a:latin typeface="Candara" panose="020E0502030303020204" pitchFamily="34" charset="0"/>
                <a:ea typeface="Calibri" panose="020F0502020204030204" pitchFamily="34" charset="0"/>
                <a:cs typeface="Times New Roman" panose="02020603050405020304" pitchFamily="18" charset="0"/>
              </a:rPr>
              <a:t>” (2 Peter 1:8).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55690" indent="-355690">
              <a:lnSpc>
                <a:spcPct val="107000"/>
              </a:lnSpc>
              <a:buFont typeface="Symbol" panose="05050102010706020507" pitchFamily="18" charset="2"/>
              <a:buChar char=""/>
            </a:pPr>
            <a:r>
              <a:rPr lang="en-US" dirty="0">
                <a:latin typeface="Candara" panose="020E0502030303020204" pitchFamily="34" charset="0"/>
                <a:ea typeface="Calibri" panose="020F0502020204030204" pitchFamily="34" charset="0"/>
                <a:cs typeface="Times New Roman" panose="02020603050405020304" pitchFamily="18" charset="0"/>
              </a:rPr>
              <a:t>Failing to exercise our faith will render us useless to God (James 2:20).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55690" indent="-355690">
              <a:lnSpc>
                <a:spcPct val="107000"/>
              </a:lnSpc>
              <a:spcAft>
                <a:spcPts val="830"/>
              </a:spcAft>
              <a:buFont typeface="Symbol" panose="05050102010706020507" pitchFamily="18" charset="2"/>
              <a:buChar char=""/>
            </a:pPr>
            <a:r>
              <a:rPr lang="en-US" dirty="0">
                <a:latin typeface="Candara" panose="020E0502030303020204" pitchFamily="34" charset="0"/>
                <a:ea typeface="Calibri" panose="020F0502020204030204" pitchFamily="34" charset="0"/>
                <a:cs typeface="Times New Roman" panose="02020603050405020304" pitchFamily="18" charset="0"/>
              </a:rPr>
              <a:t>The word for the one talent man called “</a:t>
            </a:r>
            <a:r>
              <a:rPr lang="en-US" b="1" i="1" dirty="0">
                <a:latin typeface="Candara" panose="020E0502030303020204" pitchFamily="34" charset="0"/>
                <a:ea typeface="Calibri" panose="020F0502020204030204" pitchFamily="34" charset="0"/>
                <a:cs typeface="Times New Roman" panose="02020603050405020304" pitchFamily="18" charset="0"/>
              </a:rPr>
              <a:t>worthless</a:t>
            </a:r>
            <a:r>
              <a:rPr lang="en-US" dirty="0">
                <a:latin typeface="Candara" panose="020E0502030303020204" pitchFamily="34" charset="0"/>
                <a:ea typeface="Calibri" panose="020F0502020204030204" pitchFamily="34" charset="0"/>
                <a:cs typeface="Times New Roman" panose="02020603050405020304" pitchFamily="18" charset="0"/>
              </a:rPr>
              <a:t>” in Matthew 25:30 actually means ‘useless, good for nothing’ (Thayer or Vine)</a:t>
            </a:r>
          </a:p>
          <a:p>
            <a:pPr marL="355690" indent="-355690">
              <a:lnSpc>
                <a:spcPct val="107000"/>
              </a:lnSpc>
              <a:spcAft>
                <a:spcPts val="830"/>
              </a:spcAft>
              <a:buFont typeface="Symbol" panose="05050102010706020507" pitchFamily="18" charset="2"/>
              <a:buChar char=""/>
            </a:pPr>
            <a:endParaRPr lang="en-US" dirty="0">
              <a:latin typeface="Candara" panose="020E0502030303020204" pitchFamily="34" charset="0"/>
              <a:ea typeface="Calibri" panose="020F0502020204030204" pitchFamily="34" charset="0"/>
              <a:cs typeface="Times New Roman" panose="02020603050405020304" pitchFamily="18" charset="0"/>
            </a:endParaRPr>
          </a:p>
          <a:p>
            <a:pPr algn="l"/>
            <a:r>
              <a:rPr lang="en-US" dirty="0">
                <a:latin typeface="TimesNewRomanPSMT"/>
              </a:rPr>
              <a:t>The farmer who looks back while he is plowing will till a crooked row. He does not have his eye on his work. Figuratively, one who takes his eye off his</a:t>
            </a:r>
          </a:p>
          <a:p>
            <a:pPr algn="l"/>
            <a:r>
              <a:rPr lang="en-US" dirty="0">
                <a:latin typeface="TimesNewRomanPSMT"/>
              </a:rPr>
              <a:t>spiritual goal is not worthy of the kingdom.</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4</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BAD2D788-55E1-44CF-B1BF-738BA39636F9}"/>
              </a:ext>
            </a:extLst>
          </p:cNvPr>
          <p:cNvSpPr>
            <a:spLocks noGrp="1"/>
          </p:cNvSpPr>
          <p:nvPr>
            <p:ph type="dt" idx="1"/>
          </p:nvPr>
        </p:nvSpPr>
        <p:spPr/>
        <p:txBody>
          <a:bodyPr/>
          <a:lstStyle/>
          <a:p>
            <a:r>
              <a:rPr lang="en-US"/>
              <a:t>11/25/2020 pm</a:t>
            </a:r>
          </a:p>
        </p:txBody>
      </p:sp>
      <p:sp>
        <p:nvSpPr>
          <p:cNvPr id="6" name="Footer Placeholder 5">
            <a:extLst>
              <a:ext uri="{FF2B5EF4-FFF2-40B4-BE49-F238E27FC236}">
                <a16:creationId xmlns:a16="http://schemas.microsoft.com/office/drawing/2014/main" id="{F099E4BD-9389-4358-88F7-5C826CBCCCB3}"/>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C7226A62-2C5C-4BB1-9BEA-A7B829F8E700}"/>
              </a:ext>
            </a:extLst>
          </p:cNvPr>
          <p:cNvSpPr>
            <a:spLocks noGrp="1"/>
          </p:cNvSpPr>
          <p:nvPr>
            <p:ph type="hdr" sz="quarter"/>
          </p:nvPr>
        </p:nvSpPr>
        <p:spPr/>
        <p:txBody>
          <a:bodyPr/>
          <a:lstStyle/>
          <a:p>
            <a:r>
              <a:rPr lang="en-US"/>
              <a:t>Class – The Life Of Christ (235)</a:t>
            </a:r>
          </a:p>
        </p:txBody>
      </p:sp>
    </p:spTree>
    <p:extLst>
      <p:ext uri="{BB962C8B-B14F-4D97-AF65-F5344CB8AC3E}">
        <p14:creationId xmlns:p14="http://schemas.microsoft.com/office/powerpoint/2010/main" val="3644294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5</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DB449C0F-F195-46AB-AC47-E2F109A5F17F}"/>
              </a:ext>
            </a:extLst>
          </p:cNvPr>
          <p:cNvSpPr>
            <a:spLocks noGrp="1"/>
          </p:cNvSpPr>
          <p:nvPr>
            <p:ph type="dt" idx="1"/>
          </p:nvPr>
        </p:nvSpPr>
        <p:spPr/>
        <p:txBody>
          <a:bodyPr/>
          <a:lstStyle/>
          <a:p>
            <a:r>
              <a:rPr lang="en-US"/>
              <a:t>11/25/2020 pm</a:t>
            </a:r>
          </a:p>
        </p:txBody>
      </p:sp>
      <p:sp>
        <p:nvSpPr>
          <p:cNvPr id="6" name="Footer Placeholder 5">
            <a:extLst>
              <a:ext uri="{FF2B5EF4-FFF2-40B4-BE49-F238E27FC236}">
                <a16:creationId xmlns:a16="http://schemas.microsoft.com/office/drawing/2014/main" id="{952D11F6-A86A-4084-B437-EB4F3C764B4C}"/>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15DA2521-55CD-47C8-B8AF-086B4D4F98A4}"/>
              </a:ext>
            </a:extLst>
          </p:cNvPr>
          <p:cNvSpPr>
            <a:spLocks noGrp="1"/>
          </p:cNvSpPr>
          <p:nvPr>
            <p:ph type="hdr" sz="quarter"/>
          </p:nvPr>
        </p:nvSpPr>
        <p:spPr/>
        <p:txBody>
          <a:bodyPr/>
          <a:lstStyle/>
          <a:p>
            <a:r>
              <a:rPr lang="en-US"/>
              <a:t>Class – The Life Of Christ (235)</a:t>
            </a:r>
          </a:p>
        </p:txBody>
      </p:sp>
    </p:spTree>
    <p:extLst>
      <p:ext uri="{BB962C8B-B14F-4D97-AF65-F5344CB8AC3E}">
        <p14:creationId xmlns:p14="http://schemas.microsoft.com/office/powerpoint/2010/main" val="3408149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dirty="0"/>
              <a:t>Jesus teaching - John 7:28</a:t>
            </a:r>
          </a:p>
          <a:p>
            <a:pPr algn="l"/>
            <a:endParaRPr lang="en-US" sz="1000" dirty="0"/>
          </a:p>
          <a:p>
            <a:pPr algn="l"/>
            <a:r>
              <a:rPr lang="en-US" sz="1000" dirty="0"/>
              <a:t>Jesus was so educated by His spiritual Father (note vs. 16-17) and His earthly parents. (Luke 2:51-52)</a:t>
            </a:r>
          </a:p>
          <a:p>
            <a:pPr algn="l"/>
            <a:r>
              <a:rPr lang="en-US" sz="1000" dirty="0"/>
              <a:t>They were so surprised because Jesus hadn’t been part of traditional rabbinical training such as at the feet of Gamaliel. (Acts 22:3)</a:t>
            </a:r>
          </a:p>
          <a:p>
            <a:pPr algn="l"/>
            <a:r>
              <a:rPr lang="en-US" sz="1000" dirty="0"/>
              <a:t>Jesus spoke of what He witnessed. John 3:11</a:t>
            </a:r>
          </a:p>
          <a:p>
            <a:pPr algn="l"/>
            <a:r>
              <a:rPr lang="en-US" sz="1000" dirty="0"/>
              <a:t>Mark 1:22 - amazement at Jesus’ teaching with authority. </a:t>
            </a: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6</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E45E8832-135C-4D6D-8FCE-B31CAC22FC19}"/>
              </a:ext>
            </a:extLst>
          </p:cNvPr>
          <p:cNvSpPr>
            <a:spLocks noGrp="1"/>
          </p:cNvSpPr>
          <p:nvPr>
            <p:ph type="dt" idx="1"/>
          </p:nvPr>
        </p:nvSpPr>
        <p:spPr/>
        <p:txBody>
          <a:bodyPr/>
          <a:lstStyle/>
          <a:p>
            <a:r>
              <a:rPr lang="en-US"/>
              <a:t>11/25/2020 pm</a:t>
            </a:r>
          </a:p>
        </p:txBody>
      </p:sp>
      <p:sp>
        <p:nvSpPr>
          <p:cNvPr id="6" name="Footer Placeholder 5">
            <a:extLst>
              <a:ext uri="{FF2B5EF4-FFF2-40B4-BE49-F238E27FC236}">
                <a16:creationId xmlns:a16="http://schemas.microsoft.com/office/drawing/2014/main" id="{BE6C548A-B91E-43CF-A889-13CD5F74D78E}"/>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D435D1D7-895E-47F9-86F9-690E4B211260}"/>
              </a:ext>
            </a:extLst>
          </p:cNvPr>
          <p:cNvSpPr>
            <a:spLocks noGrp="1"/>
          </p:cNvSpPr>
          <p:nvPr>
            <p:ph type="hdr" sz="quarter"/>
          </p:nvPr>
        </p:nvSpPr>
        <p:spPr/>
        <p:txBody>
          <a:bodyPr/>
          <a:lstStyle/>
          <a:p>
            <a:r>
              <a:rPr lang="en-US"/>
              <a:t>Class – The Life Of Christ (235)</a:t>
            </a:r>
          </a:p>
        </p:txBody>
      </p:sp>
    </p:spTree>
    <p:extLst>
      <p:ext uri="{BB962C8B-B14F-4D97-AF65-F5344CB8AC3E}">
        <p14:creationId xmlns:p14="http://schemas.microsoft.com/office/powerpoint/2010/main" val="2512468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dirty="0"/>
              <a:t>Note: more than “know” the Father’s will… must be willing to DO it! (Mathew 7:24-27 - John 5:30; 6:38</a:t>
            </a:r>
          </a:p>
          <a:p>
            <a:pPr algn="l"/>
            <a:r>
              <a:rPr lang="en-US" sz="1000" dirty="0"/>
              <a:t>Self willed - “behold I though” (2 Kings 5:11); devising what is in our own hearts (1 Kings 12:33).</a:t>
            </a:r>
          </a:p>
          <a:p>
            <a:pPr algn="l"/>
            <a:endParaRPr lang="en-US" sz="1000" dirty="0"/>
          </a:p>
          <a:p>
            <a:pPr algn="l"/>
            <a:endParaRPr lang="en-US" sz="1000" dirty="0"/>
          </a:p>
          <a:p>
            <a:pPr algn="l"/>
            <a:r>
              <a:rPr lang="en-US" sz="1000" dirty="0"/>
              <a:t>“Willing to do His will” - your “want to”. Note Jesus didn’t just say “willing to know His will” (though that is necessary) but willing </a:t>
            </a:r>
            <a:r>
              <a:rPr lang="en-US" sz="1000" b="1" dirty="0"/>
              <a:t>“to do His will</a:t>
            </a:r>
            <a:r>
              <a:rPr lang="en-US" sz="1000" dirty="0"/>
              <a:t>”.</a:t>
            </a:r>
          </a:p>
          <a:p>
            <a:pPr algn="l"/>
            <a:endParaRPr lang="en-US" sz="1000" dirty="0"/>
          </a:p>
          <a:p>
            <a:pPr algn="l"/>
            <a:r>
              <a:rPr lang="en-US" sz="1000" dirty="0"/>
              <a:t>Strong notes of the word “willing” - an </a:t>
            </a:r>
            <a:r>
              <a:rPr lang="en-US" sz="1000" b="1" dirty="0"/>
              <a:t>active determination rather than “passive acquiescence”. </a:t>
            </a:r>
          </a:p>
          <a:p>
            <a:pPr algn="l"/>
            <a:endParaRPr lang="en-US" sz="1000" dirty="0"/>
          </a:p>
          <a:p>
            <a:pPr algn="l"/>
            <a:r>
              <a:rPr lang="en-US" sz="1000" dirty="0"/>
              <a:t>NT:2309 - “to determine (as an active option from subjective impulse; whereas NT:1014 properly denotes rather a passive acquiescence in objective considerations), i.e. choose or prefer (literally or figuratively); by implication, to wish, i.e. be inclined to. (</a:t>
            </a:r>
            <a:r>
              <a:rPr lang="en-US" sz="1000" dirty="0" err="1"/>
              <a:t>Biblesoft's</a:t>
            </a:r>
            <a:r>
              <a:rPr lang="en-US" sz="1000" dirty="0"/>
              <a:t> New Exhaustive Strong's Numbers and Concordance with Expanded Greek-Hebrew Dictionary)</a:t>
            </a:r>
          </a:p>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7</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38689FBF-C5EA-46CD-BE8D-86BC9547937F}"/>
              </a:ext>
            </a:extLst>
          </p:cNvPr>
          <p:cNvSpPr>
            <a:spLocks noGrp="1"/>
          </p:cNvSpPr>
          <p:nvPr>
            <p:ph type="dt" idx="1"/>
          </p:nvPr>
        </p:nvSpPr>
        <p:spPr/>
        <p:txBody>
          <a:bodyPr/>
          <a:lstStyle/>
          <a:p>
            <a:r>
              <a:rPr lang="en-US"/>
              <a:t>11/25/2020 pm</a:t>
            </a:r>
          </a:p>
        </p:txBody>
      </p:sp>
      <p:sp>
        <p:nvSpPr>
          <p:cNvPr id="6" name="Footer Placeholder 5">
            <a:extLst>
              <a:ext uri="{FF2B5EF4-FFF2-40B4-BE49-F238E27FC236}">
                <a16:creationId xmlns:a16="http://schemas.microsoft.com/office/drawing/2014/main" id="{D32FFE82-DC99-40A3-8AAD-35BF249079CA}"/>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15AC0C96-CD91-4CDA-B6B1-1F501A3AC5D4}"/>
              </a:ext>
            </a:extLst>
          </p:cNvPr>
          <p:cNvSpPr>
            <a:spLocks noGrp="1"/>
          </p:cNvSpPr>
          <p:nvPr>
            <p:ph type="hdr" sz="quarter"/>
          </p:nvPr>
        </p:nvSpPr>
        <p:spPr/>
        <p:txBody>
          <a:bodyPr/>
          <a:lstStyle/>
          <a:p>
            <a:r>
              <a:rPr lang="en-US"/>
              <a:t>Class – The Life Of Christ (235)</a:t>
            </a:r>
          </a:p>
        </p:txBody>
      </p:sp>
    </p:spTree>
    <p:extLst>
      <p:ext uri="{BB962C8B-B14F-4D97-AF65-F5344CB8AC3E}">
        <p14:creationId xmlns:p14="http://schemas.microsoft.com/office/powerpoint/2010/main" val="26294466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dirty="0"/>
              <a:t>The hypocrisy of claiming to defend the law of Moses while violating it. </a:t>
            </a: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8</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3A27057-B5C2-4DF9-9241-A6307238073E}"/>
              </a:ext>
            </a:extLst>
          </p:cNvPr>
          <p:cNvSpPr>
            <a:spLocks noGrp="1"/>
          </p:cNvSpPr>
          <p:nvPr>
            <p:ph type="dt" idx="1"/>
          </p:nvPr>
        </p:nvSpPr>
        <p:spPr/>
        <p:txBody>
          <a:bodyPr/>
          <a:lstStyle/>
          <a:p>
            <a:r>
              <a:rPr lang="en-US"/>
              <a:t>11/25/2020 pm</a:t>
            </a:r>
          </a:p>
        </p:txBody>
      </p:sp>
      <p:sp>
        <p:nvSpPr>
          <p:cNvPr id="6" name="Footer Placeholder 5">
            <a:extLst>
              <a:ext uri="{FF2B5EF4-FFF2-40B4-BE49-F238E27FC236}">
                <a16:creationId xmlns:a16="http://schemas.microsoft.com/office/drawing/2014/main" id="{3D7651AD-ECA2-43DC-80BA-AAEE097559CB}"/>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CF70E5DF-83C1-4878-A793-27022EA7479E}"/>
              </a:ext>
            </a:extLst>
          </p:cNvPr>
          <p:cNvSpPr>
            <a:spLocks noGrp="1"/>
          </p:cNvSpPr>
          <p:nvPr>
            <p:ph type="hdr" sz="quarter"/>
          </p:nvPr>
        </p:nvSpPr>
        <p:spPr/>
        <p:txBody>
          <a:bodyPr/>
          <a:lstStyle/>
          <a:p>
            <a:r>
              <a:rPr lang="en-US"/>
              <a:t>Class – The Life Of Christ (235)</a:t>
            </a:r>
          </a:p>
        </p:txBody>
      </p:sp>
    </p:spTree>
    <p:extLst>
      <p:ext uri="{BB962C8B-B14F-4D97-AF65-F5344CB8AC3E}">
        <p14:creationId xmlns:p14="http://schemas.microsoft.com/office/powerpoint/2010/main" val="3774291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dirty="0"/>
              <a:t>Time wise: over 1.5 years ago.</a:t>
            </a:r>
          </a:p>
          <a:p>
            <a:pPr algn="l"/>
            <a:r>
              <a:rPr lang="en-US" sz="1000" dirty="0"/>
              <a:t>“Marvel” - Strong says “by implication, to admire.”</a:t>
            </a:r>
          </a:p>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9</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CD5082B9-C55C-4143-8606-3467C5A753B0}"/>
              </a:ext>
            </a:extLst>
          </p:cNvPr>
          <p:cNvSpPr>
            <a:spLocks noGrp="1"/>
          </p:cNvSpPr>
          <p:nvPr>
            <p:ph type="dt" idx="1"/>
          </p:nvPr>
        </p:nvSpPr>
        <p:spPr/>
        <p:txBody>
          <a:bodyPr/>
          <a:lstStyle/>
          <a:p>
            <a:r>
              <a:rPr lang="en-US"/>
              <a:t>11/25/2020 pm</a:t>
            </a:r>
          </a:p>
        </p:txBody>
      </p:sp>
      <p:sp>
        <p:nvSpPr>
          <p:cNvPr id="6" name="Footer Placeholder 5">
            <a:extLst>
              <a:ext uri="{FF2B5EF4-FFF2-40B4-BE49-F238E27FC236}">
                <a16:creationId xmlns:a16="http://schemas.microsoft.com/office/drawing/2014/main" id="{B368FE80-DF95-460D-81E4-111CC4361E18}"/>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47B2E83C-B2A2-4693-B6E4-8F236B19AD98}"/>
              </a:ext>
            </a:extLst>
          </p:cNvPr>
          <p:cNvSpPr>
            <a:spLocks noGrp="1"/>
          </p:cNvSpPr>
          <p:nvPr>
            <p:ph type="hdr" sz="quarter"/>
          </p:nvPr>
        </p:nvSpPr>
        <p:spPr/>
        <p:txBody>
          <a:bodyPr/>
          <a:lstStyle/>
          <a:p>
            <a:r>
              <a:rPr lang="en-US"/>
              <a:t>Class – The Life Of Christ (235)</a:t>
            </a:r>
          </a:p>
        </p:txBody>
      </p:sp>
    </p:spTree>
    <p:extLst>
      <p:ext uri="{BB962C8B-B14F-4D97-AF65-F5344CB8AC3E}">
        <p14:creationId xmlns:p14="http://schemas.microsoft.com/office/powerpoint/2010/main" val="3274218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7978"/>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30" y="4475024"/>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11/26/2020</a:t>
            </a:fld>
            <a:endParaRPr lang="en-US" noProof="0"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884"/>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3"/>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4" y="609653"/>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39" y="1685653"/>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79196481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08"/>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08"/>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11/26/2020</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8"/>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785088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11/26/2020</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1702116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11/26/2020</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4"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40389795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11/26/2020</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1459912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75"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3" y="1151797"/>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3" y="4897054"/>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11/26/2020</a:t>
            </a:fld>
            <a:endParaRPr lang="en-US" noProof="0"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4"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38"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841726717"/>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2"/>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11/26/2020</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5029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11/26/2020</a:t>
            </a:fld>
            <a:endParaRPr lang="en-US" noProof="0" dirty="0"/>
          </a:p>
        </p:txBody>
      </p:sp>
      <p:sp>
        <p:nvSpPr>
          <p:cNvPr id="6" name="Footer Placeholder 5"/>
          <p:cNvSpPr>
            <a:spLocks noGrp="1"/>
          </p:cNvSpPr>
          <p:nvPr>
            <p:ph type="ftr" sz="quarter" idx="11"/>
          </p:nvPr>
        </p:nvSpPr>
        <p:spPr>
          <a:xfrm>
            <a:off x="2119033"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1"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696" y="33505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4" y="33029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3" y="147692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27" y="148200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023393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11/26/2020</a:t>
            </a:fld>
            <a:endParaRPr lang="en-US" noProof="0" dirty="0"/>
          </a:p>
        </p:txBody>
      </p:sp>
      <p:sp>
        <p:nvSpPr>
          <p:cNvPr id="6" name="Footer Placeholder 5"/>
          <p:cNvSpPr>
            <a:spLocks noGrp="1"/>
          </p:cNvSpPr>
          <p:nvPr>
            <p:ph type="ftr" sz="quarter" idx="11"/>
          </p:nvPr>
        </p:nvSpPr>
        <p:spPr>
          <a:xfrm>
            <a:off x="2119033"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696" y="33505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4" y="33029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3" y="147692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27" y="148200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0" y="518475"/>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1339011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4"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4" y="409287"/>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2" y="1966452"/>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11/26/2020</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28" y="37207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29" y="581952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596"/>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49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4" y="581952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6332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4"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2" y="1966452"/>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11/26/2020</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28" y="37207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29" y="581952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5" y="668596"/>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49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4" y="581952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7201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61"/>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3B77EF04-6424-4B70-94D1-FC932CBBDD9B}" type="datetimeFigureOut">
              <a:rPr lang="en-US" noProof="0" smtClean="0"/>
              <a:t>11/26/2020</a:t>
            </a:fld>
            <a:endParaRPr lang="en-US" noProof="0" dirty="0"/>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3"/>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39" y="1685653"/>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07018253"/>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11/26/2020</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974658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11/26/2020</a:t>
            </a:fld>
            <a:endParaRPr lang="en-US" noProof="0" dirty="0"/>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7539861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3" y="1931412"/>
            <a:ext cx="7128364" cy="1448217"/>
          </a:xfrm>
        </p:spPr>
        <p:txBody>
          <a:bodyPr>
            <a:spAutoFit/>
          </a:bodyPr>
          <a:lstStyle/>
          <a:p>
            <a:r>
              <a:rPr lang="en-US" dirty="0"/>
              <a:t>Lesson 13:</a:t>
            </a:r>
            <a:br>
              <a:rPr lang="en-US" dirty="0"/>
            </a:br>
            <a:r>
              <a:rPr lang="en-US" dirty="0"/>
              <a:t>In Jerusalem For the Feast</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1048483" y="4897054"/>
            <a:ext cx="7128364" cy="1076641"/>
          </a:xfrm>
        </p:spPr>
        <p:txBody>
          <a:bodyPr>
            <a:spAutoFit/>
          </a:bodyPr>
          <a:lstStyle/>
          <a:p>
            <a:r>
              <a:rPr lang="en-US" dirty="0"/>
              <a:t>November 25, 2020</a:t>
            </a:r>
          </a:p>
          <a:p>
            <a:r>
              <a:rPr lang="en-US" sz="2400" dirty="0"/>
              <a:t>“</a:t>
            </a:r>
            <a:r>
              <a:rPr lang="en-US" sz="2400" b="1" dirty="0"/>
              <a:t>Jesus Teaches At The Feast</a:t>
            </a:r>
            <a:r>
              <a:rPr lang="en-US" sz="2400" dirty="0"/>
              <a:t>”</a:t>
            </a:r>
          </a:p>
          <a:p>
            <a:r>
              <a:rPr lang="en-US" dirty="0"/>
              <a:t>John 7:11-31</a:t>
            </a:r>
          </a:p>
        </p:txBody>
      </p:sp>
    </p:spTree>
    <p:extLst>
      <p:ext uri="{BB962C8B-B14F-4D97-AF65-F5344CB8AC3E}">
        <p14:creationId xmlns:p14="http://schemas.microsoft.com/office/powerpoint/2010/main" val="3195229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Jesus Teaches At The Feast</a:t>
            </a:r>
            <a:br>
              <a:rPr lang="en-US" dirty="0">
                <a:solidFill>
                  <a:schemeClr val="tx1"/>
                </a:solidFill>
              </a:rPr>
            </a:br>
            <a:r>
              <a:rPr lang="en-US" sz="2400" dirty="0">
                <a:solidFill>
                  <a:schemeClr val="tx1"/>
                </a:solidFill>
                <a:latin typeface="+mn-lt"/>
              </a:rPr>
              <a:t>John 7:11-31</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542854"/>
            <a:ext cx="8287344" cy="5209375"/>
          </a:xfrm>
        </p:spPr>
        <p:txBody>
          <a:bodyPr>
            <a:spAutoFit/>
          </a:bodyPr>
          <a:lstStyle/>
          <a:p>
            <a:pPr marL="0" indent="0">
              <a:buNone/>
            </a:pPr>
            <a:r>
              <a:rPr lang="en-US" sz="2800" i="1" dirty="0">
                <a:solidFill>
                  <a:schemeClr val="tx1"/>
                </a:solidFill>
              </a:rPr>
              <a:t>“For this reason Moses has given you circumcision (not because it is from Moses, but from the fathers), and </a:t>
            </a:r>
            <a:r>
              <a:rPr lang="en-US" sz="2800" b="1" i="1" dirty="0">
                <a:solidFill>
                  <a:schemeClr val="tx1"/>
                </a:solidFill>
              </a:rPr>
              <a:t>on the Sabbath you circumcise a man</a:t>
            </a:r>
            <a:r>
              <a:rPr lang="en-US" sz="2800" i="1" dirty="0">
                <a:solidFill>
                  <a:schemeClr val="tx1"/>
                </a:solidFill>
              </a:rPr>
              <a:t>. If a man receives circumcision on the Sabbath </a:t>
            </a:r>
            <a:r>
              <a:rPr lang="en-US" sz="2800" b="1" i="1" dirty="0">
                <a:solidFill>
                  <a:schemeClr val="tx1"/>
                </a:solidFill>
              </a:rPr>
              <a:t>so that the Law of Moses will not be broken</a:t>
            </a:r>
            <a:r>
              <a:rPr lang="en-US" sz="2800" i="1" dirty="0">
                <a:solidFill>
                  <a:schemeClr val="tx1"/>
                </a:solidFill>
              </a:rPr>
              <a:t>, are you angry with Me because I made an entire man well on the Sabbath?” </a:t>
            </a:r>
            <a:r>
              <a:rPr lang="en-US" sz="2800" dirty="0">
                <a:solidFill>
                  <a:schemeClr val="tx1"/>
                </a:solidFill>
              </a:rPr>
              <a:t>(John 7:22-23)</a:t>
            </a:r>
          </a:p>
          <a:p>
            <a:pPr marL="0" indent="0">
              <a:buNone/>
            </a:pPr>
            <a:r>
              <a:rPr lang="en-US" sz="2800" dirty="0">
                <a:solidFill>
                  <a:schemeClr val="tx1"/>
                </a:solidFill>
              </a:rPr>
              <a:t>Jesus points out that the law of circumcision did violate the law of the Sabbath. (Mark 2:27; </a:t>
            </a:r>
            <a:br>
              <a:rPr lang="en-US" sz="2800" dirty="0">
                <a:solidFill>
                  <a:schemeClr val="tx1"/>
                </a:solidFill>
              </a:rPr>
            </a:br>
            <a:r>
              <a:rPr lang="en-US" sz="2800" dirty="0">
                <a:solidFill>
                  <a:schemeClr val="tx1"/>
                </a:solidFill>
              </a:rPr>
              <a:t>cf. Deuteronomy 6:24)</a:t>
            </a:r>
          </a:p>
          <a:p>
            <a:pPr marL="0" indent="0">
              <a:buNone/>
            </a:pPr>
            <a:r>
              <a:rPr lang="en-US" sz="2800" dirty="0">
                <a:solidFill>
                  <a:schemeClr val="tx1"/>
                </a:solidFill>
              </a:rPr>
              <a:t>Jesus addressed their hypocrisy about the Sabbath. (Matthew 12:8-12)</a:t>
            </a:r>
          </a:p>
        </p:txBody>
      </p:sp>
    </p:spTree>
    <p:extLst>
      <p:ext uri="{BB962C8B-B14F-4D97-AF65-F5344CB8AC3E}">
        <p14:creationId xmlns:p14="http://schemas.microsoft.com/office/powerpoint/2010/main" val="1204145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“Follow Me …”</a:t>
            </a:r>
            <a:br>
              <a:rPr lang="en-US" dirty="0">
                <a:solidFill>
                  <a:schemeClr val="tx1"/>
                </a:solidFill>
              </a:rPr>
            </a:br>
            <a:r>
              <a:rPr lang="en-US" sz="2400" dirty="0">
                <a:solidFill>
                  <a:schemeClr val="tx1"/>
                </a:solidFill>
                <a:latin typeface="+mn-lt"/>
              </a:rPr>
              <a:t>Luke 9:57-62</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524000"/>
            <a:ext cx="8284234" cy="4893647"/>
          </a:xfrm>
        </p:spPr>
        <p:txBody>
          <a:bodyPr wrap="square">
            <a:spAutoFit/>
          </a:bodyPr>
          <a:lstStyle/>
          <a:p>
            <a:pPr marL="0" indent="0">
              <a:lnSpc>
                <a:spcPct val="100000"/>
              </a:lnSpc>
              <a:spcBef>
                <a:spcPts val="0"/>
              </a:spcBef>
              <a:spcAft>
                <a:spcPts val="0"/>
              </a:spcAft>
              <a:buNone/>
            </a:pPr>
            <a:r>
              <a:rPr lang="en-US" sz="2400" dirty="0">
                <a:solidFill>
                  <a:schemeClr val="tx1"/>
                </a:solidFill>
              </a:rPr>
              <a:t>Jesus responded:</a:t>
            </a:r>
          </a:p>
          <a:p>
            <a:pPr marL="0" indent="0">
              <a:lnSpc>
                <a:spcPct val="100000"/>
              </a:lnSpc>
              <a:spcBef>
                <a:spcPts val="0"/>
              </a:spcBef>
              <a:spcAft>
                <a:spcPts val="0"/>
              </a:spcAft>
              <a:buNone/>
            </a:pPr>
            <a:r>
              <a:rPr lang="en-US" sz="2400" i="1" dirty="0">
                <a:solidFill>
                  <a:schemeClr val="tx1"/>
                </a:solidFill>
              </a:rPr>
              <a:t>“No one, </a:t>
            </a:r>
            <a:r>
              <a:rPr lang="en-US" sz="2400" b="1" i="1" dirty="0">
                <a:solidFill>
                  <a:schemeClr val="tx1"/>
                </a:solidFill>
              </a:rPr>
              <a:t>after putting his hand to the plow </a:t>
            </a:r>
            <a:r>
              <a:rPr lang="en-US" sz="2400" i="1" dirty="0">
                <a:solidFill>
                  <a:schemeClr val="tx1"/>
                </a:solidFill>
              </a:rPr>
              <a:t>and </a:t>
            </a:r>
            <a:r>
              <a:rPr lang="en-US" sz="2400" b="1" i="1" dirty="0">
                <a:solidFill>
                  <a:schemeClr val="tx1"/>
                </a:solidFill>
              </a:rPr>
              <a:t>looking back</a:t>
            </a:r>
            <a:r>
              <a:rPr lang="en-US" sz="2400" i="1" dirty="0">
                <a:solidFill>
                  <a:schemeClr val="tx1"/>
                </a:solidFill>
              </a:rPr>
              <a:t>, is </a:t>
            </a:r>
            <a:r>
              <a:rPr lang="en-US" sz="2400" b="1" i="1" dirty="0">
                <a:solidFill>
                  <a:schemeClr val="tx1"/>
                </a:solidFill>
              </a:rPr>
              <a:t>fit for the kingdom of God</a:t>
            </a:r>
            <a:r>
              <a:rPr lang="en-US" sz="2400" i="1" dirty="0">
                <a:solidFill>
                  <a:schemeClr val="tx1"/>
                </a:solidFill>
              </a:rPr>
              <a:t>.” </a:t>
            </a:r>
            <a:r>
              <a:rPr lang="en-US" sz="2400" dirty="0">
                <a:solidFill>
                  <a:schemeClr val="tx1"/>
                </a:solidFill>
              </a:rPr>
              <a:t>(Luke 9:62)</a:t>
            </a:r>
          </a:p>
          <a:p>
            <a:pPr marL="0" indent="0">
              <a:lnSpc>
                <a:spcPct val="100000"/>
              </a:lnSpc>
              <a:spcBef>
                <a:spcPts val="0"/>
              </a:spcBef>
              <a:spcAft>
                <a:spcPts val="0"/>
              </a:spcAft>
              <a:buNone/>
            </a:pPr>
            <a:r>
              <a:rPr lang="en-US" sz="2400" i="1" dirty="0">
                <a:solidFill>
                  <a:schemeClr val="tx1"/>
                </a:solidFill>
              </a:rPr>
              <a:t>“</a:t>
            </a:r>
            <a:r>
              <a:rPr lang="en-US" sz="2400" b="1" i="1" dirty="0">
                <a:solidFill>
                  <a:schemeClr val="tx1"/>
                </a:solidFill>
              </a:rPr>
              <a:t>Putting our hand to the plow</a:t>
            </a:r>
            <a:r>
              <a:rPr lang="en-US" sz="2400" i="1" dirty="0">
                <a:solidFill>
                  <a:schemeClr val="tx1"/>
                </a:solidFill>
              </a:rPr>
              <a:t> …”</a:t>
            </a:r>
            <a:r>
              <a:rPr lang="en-US" sz="2400" dirty="0">
                <a:solidFill>
                  <a:schemeClr val="tx1"/>
                </a:solidFill>
              </a:rPr>
              <a:t> is a proverbial expression of the committed decision to undertake any particular endeavor or task.</a:t>
            </a:r>
          </a:p>
          <a:p>
            <a:pPr marL="0" indent="0">
              <a:lnSpc>
                <a:spcPct val="100000"/>
              </a:lnSpc>
              <a:spcBef>
                <a:spcPts val="0"/>
              </a:spcBef>
              <a:spcAft>
                <a:spcPts val="0"/>
              </a:spcAft>
              <a:buNone/>
            </a:pPr>
            <a:r>
              <a:rPr lang="en-US" sz="2400" i="1" dirty="0">
                <a:solidFill>
                  <a:schemeClr val="tx1"/>
                </a:solidFill>
              </a:rPr>
              <a:t>“… </a:t>
            </a:r>
            <a:r>
              <a:rPr lang="en-US" sz="2400" b="1" i="1" dirty="0">
                <a:solidFill>
                  <a:schemeClr val="tx1"/>
                </a:solidFill>
              </a:rPr>
              <a:t>and looking back</a:t>
            </a:r>
            <a:r>
              <a:rPr lang="en-US" sz="2400" i="1" dirty="0">
                <a:solidFill>
                  <a:schemeClr val="tx1"/>
                </a:solidFill>
              </a:rPr>
              <a:t> …”</a:t>
            </a:r>
            <a:r>
              <a:rPr lang="en-US" sz="2400" dirty="0">
                <a:solidFill>
                  <a:schemeClr val="tx1"/>
                </a:solidFill>
              </a:rPr>
              <a:t> is to regret the decision and commitment we’ve made. (Luke 17:32; Numbers 14:1-4;</a:t>
            </a:r>
            <a:br>
              <a:rPr lang="en-US" sz="2400" dirty="0">
                <a:solidFill>
                  <a:schemeClr val="tx1"/>
                </a:solidFill>
              </a:rPr>
            </a:br>
            <a:r>
              <a:rPr lang="en-US" sz="2400" dirty="0">
                <a:solidFill>
                  <a:schemeClr val="tx1"/>
                </a:solidFill>
              </a:rPr>
              <a:t>1 Peter 4:3)</a:t>
            </a:r>
          </a:p>
          <a:p>
            <a:pPr>
              <a:lnSpc>
                <a:spcPct val="100000"/>
              </a:lnSpc>
              <a:spcBef>
                <a:spcPts val="0"/>
              </a:spcBef>
              <a:spcAft>
                <a:spcPts val="0"/>
              </a:spcAft>
            </a:pPr>
            <a:r>
              <a:rPr lang="en-US" sz="2400" dirty="0">
                <a:solidFill>
                  <a:schemeClr val="tx1"/>
                </a:solidFill>
              </a:rPr>
              <a:t>Paul understood this point … </a:t>
            </a:r>
            <a:r>
              <a:rPr lang="en-US" sz="2400" i="1" dirty="0">
                <a:solidFill>
                  <a:schemeClr val="tx1"/>
                </a:solidFill>
              </a:rPr>
              <a:t>“</a:t>
            </a:r>
            <a:r>
              <a:rPr lang="en-US" sz="2400" b="1" i="1" dirty="0">
                <a:solidFill>
                  <a:schemeClr val="tx1"/>
                </a:solidFill>
              </a:rPr>
              <a:t>forgetting</a:t>
            </a:r>
            <a:r>
              <a:rPr lang="en-US" sz="2400" i="1" dirty="0">
                <a:solidFill>
                  <a:schemeClr val="tx1"/>
                </a:solidFill>
              </a:rPr>
              <a:t>”</a:t>
            </a:r>
            <a:r>
              <a:rPr lang="en-US" sz="2400" b="1" i="1" dirty="0">
                <a:solidFill>
                  <a:schemeClr val="tx1"/>
                </a:solidFill>
              </a:rPr>
              <a:t> </a:t>
            </a:r>
            <a:r>
              <a:rPr lang="en-US" sz="2400" dirty="0">
                <a:solidFill>
                  <a:schemeClr val="tx1"/>
                </a:solidFill>
              </a:rPr>
              <a:t>and </a:t>
            </a:r>
            <a:r>
              <a:rPr lang="en-US" sz="2400" i="1" dirty="0">
                <a:solidFill>
                  <a:schemeClr val="tx1"/>
                </a:solidFill>
              </a:rPr>
              <a:t>“</a:t>
            </a:r>
            <a:r>
              <a:rPr lang="en-US" sz="2400" b="1" i="1" dirty="0">
                <a:solidFill>
                  <a:schemeClr val="tx1"/>
                </a:solidFill>
              </a:rPr>
              <a:t>pressing on</a:t>
            </a:r>
            <a:r>
              <a:rPr lang="en-US" sz="2400" i="1" dirty="0">
                <a:solidFill>
                  <a:schemeClr val="tx1"/>
                </a:solidFill>
              </a:rPr>
              <a:t>”!</a:t>
            </a:r>
            <a:r>
              <a:rPr lang="en-US" sz="2400" dirty="0">
                <a:solidFill>
                  <a:schemeClr val="tx1"/>
                </a:solidFill>
              </a:rPr>
              <a:t> (Philippians 3:7-16; cf. Matthew 19:27)</a:t>
            </a:r>
          </a:p>
          <a:p>
            <a:pPr>
              <a:lnSpc>
                <a:spcPct val="100000"/>
              </a:lnSpc>
              <a:spcBef>
                <a:spcPts val="0"/>
              </a:spcBef>
              <a:spcAft>
                <a:spcPts val="0"/>
              </a:spcAft>
            </a:pPr>
            <a:r>
              <a:rPr lang="en-US" sz="2400" dirty="0">
                <a:solidFill>
                  <a:schemeClr val="tx1"/>
                </a:solidFill>
              </a:rPr>
              <a:t>All those who are examples of faith understood this! </a:t>
            </a:r>
            <a:br>
              <a:rPr lang="en-US" sz="2400" dirty="0">
                <a:solidFill>
                  <a:schemeClr val="tx1"/>
                </a:solidFill>
              </a:rPr>
            </a:br>
            <a:r>
              <a:rPr lang="en-US" sz="2400" dirty="0">
                <a:solidFill>
                  <a:schemeClr val="tx1"/>
                </a:solidFill>
              </a:rPr>
              <a:t>(Hebrews 11:13-16)</a:t>
            </a:r>
          </a:p>
        </p:txBody>
      </p:sp>
    </p:spTree>
    <p:extLst>
      <p:ext uri="{BB962C8B-B14F-4D97-AF65-F5344CB8AC3E}">
        <p14:creationId xmlns:p14="http://schemas.microsoft.com/office/powerpoint/2010/main" val="2358868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“Follow Me …”</a:t>
            </a:r>
            <a:br>
              <a:rPr lang="en-US" dirty="0">
                <a:solidFill>
                  <a:schemeClr val="tx1"/>
                </a:solidFill>
              </a:rPr>
            </a:br>
            <a:r>
              <a:rPr lang="en-US" sz="2400" dirty="0">
                <a:solidFill>
                  <a:schemeClr val="tx1"/>
                </a:solidFill>
                <a:latin typeface="+mn-lt"/>
              </a:rPr>
              <a:t>Luke 9:57-62</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540598"/>
            <a:ext cx="7992134" cy="4784002"/>
          </a:xfrm>
        </p:spPr>
        <p:txBody>
          <a:bodyPr>
            <a:spAutoFit/>
          </a:bodyPr>
          <a:lstStyle/>
          <a:p>
            <a:pPr marL="0" indent="0">
              <a:buNone/>
            </a:pPr>
            <a:r>
              <a:rPr lang="en-US" sz="2800" dirty="0">
                <a:solidFill>
                  <a:schemeClr val="tx1"/>
                </a:solidFill>
              </a:rPr>
              <a:t>Jesus responded:</a:t>
            </a:r>
          </a:p>
          <a:p>
            <a:pPr marL="0" indent="0">
              <a:buNone/>
            </a:pPr>
            <a:r>
              <a:rPr lang="en-US" sz="2800" i="1" dirty="0">
                <a:solidFill>
                  <a:schemeClr val="tx1"/>
                </a:solidFill>
              </a:rPr>
              <a:t>“No one, </a:t>
            </a:r>
            <a:r>
              <a:rPr lang="en-US" sz="2800" b="1" i="1" dirty="0">
                <a:solidFill>
                  <a:schemeClr val="tx1"/>
                </a:solidFill>
              </a:rPr>
              <a:t>after putting his hand to the plow </a:t>
            </a:r>
            <a:r>
              <a:rPr lang="en-US" sz="2800" i="1" dirty="0">
                <a:solidFill>
                  <a:schemeClr val="tx1"/>
                </a:solidFill>
              </a:rPr>
              <a:t>and </a:t>
            </a:r>
            <a:r>
              <a:rPr lang="en-US" sz="2800" b="1" i="1" dirty="0">
                <a:solidFill>
                  <a:schemeClr val="tx1"/>
                </a:solidFill>
              </a:rPr>
              <a:t>looking back</a:t>
            </a:r>
            <a:r>
              <a:rPr lang="en-US" sz="2800" i="1" dirty="0">
                <a:solidFill>
                  <a:schemeClr val="tx1"/>
                </a:solidFill>
              </a:rPr>
              <a:t>, is </a:t>
            </a:r>
            <a:r>
              <a:rPr lang="en-US" sz="2800" b="1" i="1" dirty="0">
                <a:solidFill>
                  <a:schemeClr val="tx1"/>
                </a:solidFill>
              </a:rPr>
              <a:t>fit for the kingdom of God</a:t>
            </a:r>
            <a:r>
              <a:rPr lang="en-US" sz="2800" i="1" dirty="0">
                <a:solidFill>
                  <a:schemeClr val="tx1"/>
                </a:solidFill>
              </a:rPr>
              <a:t>.” </a:t>
            </a:r>
            <a:br>
              <a:rPr lang="en-US" sz="2800" i="1" dirty="0">
                <a:solidFill>
                  <a:schemeClr val="tx1"/>
                </a:solidFill>
              </a:rPr>
            </a:br>
            <a:r>
              <a:rPr lang="en-US" sz="2800" dirty="0">
                <a:solidFill>
                  <a:schemeClr val="tx1"/>
                </a:solidFill>
              </a:rPr>
              <a:t>(Luke 9:62)</a:t>
            </a:r>
          </a:p>
          <a:p>
            <a:pPr marL="0" indent="0">
              <a:buNone/>
            </a:pPr>
            <a:r>
              <a:rPr lang="en-US" sz="2800" b="1" i="1" dirty="0">
                <a:solidFill>
                  <a:schemeClr val="tx1"/>
                </a:solidFill>
              </a:rPr>
              <a:t>“Looking back</a:t>
            </a:r>
            <a:r>
              <a:rPr lang="en-US" sz="2800" i="1" dirty="0">
                <a:solidFill>
                  <a:schemeClr val="tx1"/>
                </a:solidFill>
              </a:rPr>
              <a:t> …” </a:t>
            </a:r>
            <a:r>
              <a:rPr lang="en-US" sz="2800" dirty="0">
                <a:solidFill>
                  <a:schemeClr val="tx1"/>
                </a:solidFill>
              </a:rPr>
              <a:t>to what? (Luke 14:16-24)</a:t>
            </a:r>
          </a:p>
          <a:p>
            <a:r>
              <a:rPr lang="en-US" sz="2800" dirty="0">
                <a:solidFill>
                  <a:schemeClr val="tx1"/>
                </a:solidFill>
              </a:rPr>
              <a:t>Our </a:t>
            </a:r>
            <a:r>
              <a:rPr lang="en-US" sz="2800" b="1" dirty="0">
                <a:solidFill>
                  <a:schemeClr val="tx1"/>
                </a:solidFill>
              </a:rPr>
              <a:t>possessions</a:t>
            </a:r>
            <a:r>
              <a:rPr lang="en-US" sz="2800" dirty="0">
                <a:solidFill>
                  <a:schemeClr val="tx1"/>
                </a:solidFill>
              </a:rPr>
              <a:t>. </a:t>
            </a:r>
            <a:r>
              <a:rPr lang="en-US" sz="2800" i="1" dirty="0">
                <a:solidFill>
                  <a:schemeClr val="tx1"/>
                </a:solidFill>
              </a:rPr>
              <a:t>(“I have bought a piece of land …”)</a:t>
            </a:r>
          </a:p>
          <a:p>
            <a:r>
              <a:rPr lang="en-US" sz="2800" dirty="0">
                <a:solidFill>
                  <a:schemeClr val="tx1"/>
                </a:solidFill>
              </a:rPr>
              <a:t>Our </a:t>
            </a:r>
            <a:r>
              <a:rPr lang="en-US" sz="2800" b="1" dirty="0">
                <a:solidFill>
                  <a:schemeClr val="tx1"/>
                </a:solidFill>
              </a:rPr>
              <a:t>occupations</a:t>
            </a:r>
            <a:r>
              <a:rPr lang="en-US" sz="2800" dirty="0">
                <a:solidFill>
                  <a:schemeClr val="tx1"/>
                </a:solidFill>
              </a:rPr>
              <a:t>. </a:t>
            </a:r>
            <a:r>
              <a:rPr lang="en-US" sz="2800" i="1" dirty="0">
                <a:solidFill>
                  <a:schemeClr val="tx1"/>
                </a:solidFill>
              </a:rPr>
              <a:t>(“I have bought five yoke of oxen …”)</a:t>
            </a:r>
          </a:p>
          <a:p>
            <a:r>
              <a:rPr lang="en-US" sz="2800" dirty="0">
                <a:solidFill>
                  <a:schemeClr val="tx1"/>
                </a:solidFill>
              </a:rPr>
              <a:t>Our </a:t>
            </a:r>
            <a:r>
              <a:rPr lang="en-US" sz="2800" b="1" dirty="0">
                <a:solidFill>
                  <a:schemeClr val="tx1"/>
                </a:solidFill>
              </a:rPr>
              <a:t>family</a:t>
            </a:r>
            <a:r>
              <a:rPr lang="en-US" sz="2800" dirty="0">
                <a:solidFill>
                  <a:schemeClr val="tx1"/>
                </a:solidFill>
              </a:rPr>
              <a:t>. </a:t>
            </a:r>
            <a:r>
              <a:rPr lang="en-US" sz="2800" i="1" dirty="0">
                <a:solidFill>
                  <a:schemeClr val="tx1"/>
                </a:solidFill>
              </a:rPr>
              <a:t>(“I have married a wife …”)</a:t>
            </a:r>
          </a:p>
        </p:txBody>
      </p:sp>
    </p:spTree>
    <p:extLst>
      <p:ext uri="{BB962C8B-B14F-4D97-AF65-F5344CB8AC3E}">
        <p14:creationId xmlns:p14="http://schemas.microsoft.com/office/powerpoint/2010/main" val="3852771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“Follow Me …”</a:t>
            </a:r>
            <a:br>
              <a:rPr lang="en-US" dirty="0">
                <a:solidFill>
                  <a:schemeClr val="tx1"/>
                </a:solidFill>
              </a:rPr>
            </a:br>
            <a:r>
              <a:rPr lang="en-US" sz="2400" dirty="0">
                <a:solidFill>
                  <a:schemeClr val="tx1"/>
                </a:solidFill>
                <a:latin typeface="+mn-lt"/>
              </a:rPr>
              <a:t>Luke 9:57-62</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00200"/>
            <a:ext cx="7992134" cy="5118196"/>
          </a:xfrm>
        </p:spPr>
        <p:txBody>
          <a:bodyPr>
            <a:spAutoFit/>
          </a:bodyPr>
          <a:lstStyle/>
          <a:p>
            <a:pPr marL="0" indent="0">
              <a:buNone/>
            </a:pPr>
            <a:r>
              <a:rPr lang="en-US" sz="2400" dirty="0">
                <a:solidFill>
                  <a:schemeClr val="tx1"/>
                </a:solidFill>
              </a:rPr>
              <a:t>The one who looks back having putting his hand to the plow isn’t </a:t>
            </a:r>
            <a:r>
              <a:rPr lang="en-US" sz="2400" i="1" dirty="0">
                <a:solidFill>
                  <a:schemeClr val="tx1"/>
                </a:solidFill>
              </a:rPr>
              <a:t>“</a:t>
            </a:r>
            <a:r>
              <a:rPr lang="en-US" sz="2400" b="1" i="1" dirty="0">
                <a:solidFill>
                  <a:schemeClr val="tx1"/>
                </a:solidFill>
              </a:rPr>
              <a:t>fit</a:t>
            </a:r>
            <a:r>
              <a:rPr lang="en-US" sz="2400" i="1" dirty="0">
                <a:solidFill>
                  <a:schemeClr val="tx1"/>
                </a:solidFill>
              </a:rPr>
              <a:t>” </a:t>
            </a:r>
            <a:r>
              <a:rPr lang="en-US" sz="2400" dirty="0">
                <a:solidFill>
                  <a:schemeClr val="tx1"/>
                </a:solidFill>
              </a:rPr>
              <a:t>for the kingdom.</a:t>
            </a:r>
          </a:p>
          <a:p>
            <a:pPr marL="0" indent="0">
              <a:buNone/>
            </a:pPr>
            <a:r>
              <a:rPr lang="en-US" sz="2400" i="1" dirty="0">
                <a:solidFill>
                  <a:schemeClr val="tx1"/>
                </a:solidFill>
              </a:rPr>
              <a:t>“</a:t>
            </a:r>
            <a:r>
              <a:rPr lang="en-US" sz="2400" b="1" i="1" dirty="0">
                <a:solidFill>
                  <a:schemeClr val="tx1"/>
                </a:solidFill>
              </a:rPr>
              <a:t>Fit</a:t>
            </a:r>
            <a:r>
              <a:rPr lang="en-US" sz="2400" i="1" dirty="0">
                <a:solidFill>
                  <a:schemeClr val="tx1"/>
                </a:solidFill>
              </a:rPr>
              <a:t>” </a:t>
            </a:r>
            <a:r>
              <a:rPr lang="en-US" sz="2400" dirty="0">
                <a:solidFill>
                  <a:schemeClr val="tx1"/>
                </a:solidFill>
              </a:rPr>
              <a:t>means “well situated … fit, meet, proper … by implication, it means useful.” (Zodhiates)</a:t>
            </a:r>
          </a:p>
          <a:p>
            <a:pPr marL="0" indent="0">
              <a:buNone/>
            </a:pPr>
            <a:r>
              <a:rPr lang="en-US" sz="2400" dirty="0">
                <a:solidFill>
                  <a:schemeClr val="tx1"/>
                </a:solidFill>
              </a:rPr>
              <a:t>The one looking back isn’t appropriate or fit in the Lord’s kingdom because their commitment is compromised and is useless (Matthew 25:30; 2 Timothy 2:21)</a:t>
            </a:r>
          </a:p>
          <a:p>
            <a:pPr marL="0" indent="0">
              <a:spcBef>
                <a:spcPts val="300"/>
              </a:spcBef>
              <a:spcAft>
                <a:spcPts val="0"/>
              </a:spcAft>
              <a:buNone/>
            </a:pPr>
            <a:r>
              <a:rPr lang="en-US" sz="2400" dirty="0">
                <a:solidFill>
                  <a:schemeClr val="tx1"/>
                </a:solidFill>
              </a:rPr>
              <a:t>What is the effect of </a:t>
            </a:r>
            <a:r>
              <a:rPr lang="en-US" sz="2400" i="1" dirty="0">
                <a:solidFill>
                  <a:schemeClr val="tx1"/>
                </a:solidFill>
              </a:rPr>
              <a:t>“</a:t>
            </a:r>
            <a:r>
              <a:rPr lang="en-US" sz="2400" b="1" i="1" dirty="0">
                <a:solidFill>
                  <a:schemeClr val="tx1"/>
                </a:solidFill>
              </a:rPr>
              <a:t>looking back</a:t>
            </a:r>
            <a:r>
              <a:rPr lang="en-US" sz="2400" i="1" dirty="0">
                <a:solidFill>
                  <a:schemeClr val="tx1"/>
                </a:solidFill>
              </a:rPr>
              <a:t>” </a:t>
            </a:r>
            <a:r>
              <a:rPr lang="en-US" sz="2400" dirty="0">
                <a:solidFill>
                  <a:schemeClr val="tx1"/>
                </a:solidFill>
              </a:rPr>
              <a:t>on our:</a:t>
            </a:r>
          </a:p>
          <a:p>
            <a:pPr>
              <a:spcBef>
                <a:spcPts val="300"/>
              </a:spcBef>
              <a:spcAft>
                <a:spcPts val="0"/>
              </a:spcAft>
            </a:pPr>
            <a:r>
              <a:rPr lang="en-US" sz="2400" dirty="0">
                <a:solidFill>
                  <a:schemeClr val="tx1"/>
                </a:solidFill>
              </a:rPr>
              <a:t>Faith</a:t>
            </a:r>
          </a:p>
          <a:p>
            <a:pPr>
              <a:spcBef>
                <a:spcPts val="300"/>
              </a:spcBef>
              <a:spcAft>
                <a:spcPts val="0"/>
              </a:spcAft>
            </a:pPr>
            <a:r>
              <a:rPr lang="en-US" sz="2400" dirty="0">
                <a:solidFill>
                  <a:schemeClr val="tx1"/>
                </a:solidFill>
              </a:rPr>
              <a:t>Courage</a:t>
            </a:r>
          </a:p>
          <a:p>
            <a:pPr>
              <a:spcBef>
                <a:spcPts val="300"/>
              </a:spcBef>
              <a:spcAft>
                <a:spcPts val="0"/>
              </a:spcAft>
            </a:pPr>
            <a:r>
              <a:rPr lang="en-US" sz="2400" dirty="0">
                <a:solidFill>
                  <a:schemeClr val="tx1"/>
                </a:solidFill>
              </a:rPr>
              <a:t>Perseverance</a:t>
            </a:r>
          </a:p>
          <a:p>
            <a:pPr>
              <a:spcBef>
                <a:spcPts val="300"/>
              </a:spcBef>
              <a:spcAft>
                <a:spcPts val="0"/>
              </a:spcAft>
            </a:pPr>
            <a:r>
              <a:rPr lang="en-US" sz="2400" dirty="0">
                <a:solidFill>
                  <a:schemeClr val="tx1"/>
                </a:solidFill>
              </a:rPr>
              <a:t>Zeal</a:t>
            </a:r>
          </a:p>
          <a:p>
            <a:pPr>
              <a:spcBef>
                <a:spcPts val="300"/>
              </a:spcBef>
              <a:spcAft>
                <a:spcPts val="0"/>
              </a:spcAft>
            </a:pPr>
            <a:r>
              <a:rPr lang="en-US" sz="2400" dirty="0">
                <a:solidFill>
                  <a:schemeClr val="tx1"/>
                </a:solidFill>
              </a:rPr>
              <a:t>Love</a:t>
            </a:r>
          </a:p>
        </p:txBody>
      </p:sp>
    </p:spTree>
    <p:extLst>
      <p:ext uri="{BB962C8B-B14F-4D97-AF65-F5344CB8AC3E}">
        <p14:creationId xmlns:p14="http://schemas.microsoft.com/office/powerpoint/2010/main" val="1583721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Jesus Teaches At The Feast</a:t>
            </a:r>
            <a:br>
              <a:rPr lang="en-US" dirty="0">
                <a:solidFill>
                  <a:schemeClr val="tx1"/>
                </a:solidFill>
              </a:rPr>
            </a:br>
            <a:r>
              <a:rPr lang="en-US" sz="2400" dirty="0">
                <a:solidFill>
                  <a:schemeClr val="tx1"/>
                </a:solidFill>
                <a:latin typeface="+mn-lt"/>
              </a:rPr>
              <a:t>John 7:11-31</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631166" y="1600200"/>
            <a:ext cx="8436634" cy="4706032"/>
          </a:xfrm>
        </p:spPr>
        <p:txBody>
          <a:bodyPr wrap="square">
            <a:spAutoFit/>
          </a:bodyPr>
          <a:lstStyle/>
          <a:p>
            <a:pPr marL="0" indent="0">
              <a:buNone/>
            </a:pPr>
            <a:r>
              <a:rPr lang="en-US" sz="2400" dirty="0">
                <a:solidFill>
                  <a:schemeClr val="tx1"/>
                </a:solidFill>
              </a:rPr>
              <a:t>The Jews seek Jesus at the feast: (verse 11) </a:t>
            </a:r>
            <a:r>
              <a:rPr lang="en-US" sz="2400" i="1" dirty="0">
                <a:solidFill>
                  <a:schemeClr val="tx1"/>
                </a:solidFill>
              </a:rPr>
              <a:t>“</a:t>
            </a:r>
            <a:r>
              <a:rPr lang="en-US" sz="2400" b="1" i="1" dirty="0">
                <a:solidFill>
                  <a:schemeClr val="tx1"/>
                </a:solidFill>
              </a:rPr>
              <a:t>Where is He</a:t>
            </a:r>
            <a:r>
              <a:rPr lang="en-US" sz="2400" i="1" dirty="0">
                <a:solidFill>
                  <a:schemeClr val="tx1"/>
                </a:solidFill>
              </a:rPr>
              <a:t>?”</a:t>
            </a:r>
          </a:p>
          <a:p>
            <a:pPr marL="0" indent="0">
              <a:buNone/>
            </a:pPr>
            <a:r>
              <a:rPr lang="en-US" sz="2400" i="1" dirty="0">
                <a:solidFill>
                  <a:schemeClr val="tx1"/>
                </a:solidFill>
              </a:rPr>
              <a:t>“</a:t>
            </a:r>
            <a:r>
              <a:rPr lang="en-US" sz="2400" b="1" i="1" dirty="0">
                <a:solidFill>
                  <a:schemeClr val="tx1"/>
                </a:solidFill>
              </a:rPr>
              <a:t>There was much grumbling (murmuring, </a:t>
            </a:r>
            <a:r>
              <a:rPr lang="en-US" sz="1200" dirty="0">
                <a:solidFill>
                  <a:schemeClr val="tx1"/>
                </a:solidFill>
              </a:rPr>
              <a:t>ASV</a:t>
            </a:r>
            <a:r>
              <a:rPr lang="en-US" sz="2400" b="1" i="1" dirty="0">
                <a:solidFill>
                  <a:schemeClr val="tx1"/>
                </a:solidFill>
              </a:rPr>
              <a:t>; muttering, </a:t>
            </a:r>
            <a:r>
              <a:rPr lang="en-US" sz="1200" dirty="0">
                <a:solidFill>
                  <a:schemeClr val="tx1"/>
                </a:solidFill>
              </a:rPr>
              <a:t>ESV</a:t>
            </a:r>
            <a:r>
              <a:rPr lang="en-US" sz="2400" dirty="0">
                <a:solidFill>
                  <a:schemeClr val="tx1"/>
                </a:solidFill>
              </a:rPr>
              <a:t>;</a:t>
            </a:r>
            <a:r>
              <a:rPr lang="en-US" sz="2400" b="1" i="1" dirty="0">
                <a:solidFill>
                  <a:schemeClr val="tx1"/>
                </a:solidFill>
              </a:rPr>
              <a:t> complaining, </a:t>
            </a:r>
            <a:r>
              <a:rPr lang="en-US" sz="1200" dirty="0">
                <a:solidFill>
                  <a:schemeClr val="tx1"/>
                </a:solidFill>
              </a:rPr>
              <a:t>NKJV</a:t>
            </a:r>
            <a:r>
              <a:rPr lang="en-US" sz="2400" b="1" i="1" dirty="0">
                <a:solidFill>
                  <a:schemeClr val="tx1"/>
                </a:solidFill>
              </a:rPr>
              <a:t>)</a:t>
            </a:r>
            <a:r>
              <a:rPr lang="en-US" sz="2400" i="1" dirty="0">
                <a:solidFill>
                  <a:schemeClr val="tx1"/>
                </a:solidFill>
              </a:rPr>
              <a:t> … </a:t>
            </a:r>
            <a:r>
              <a:rPr lang="en-US" sz="2400" b="1" i="1" dirty="0">
                <a:solidFill>
                  <a:schemeClr val="tx1"/>
                </a:solidFill>
              </a:rPr>
              <a:t>concerning Him</a:t>
            </a:r>
            <a:r>
              <a:rPr lang="en-US" sz="2400" i="1" dirty="0">
                <a:solidFill>
                  <a:schemeClr val="tx1"/>
                </a:solidFill>
              </a:rPr>
              <a:t> …” </a:t>
            </a:r>
            <a:r>
              <a:rPr lang="en-US" sz="2400" dirty="0">
                <a:solidFill>
                  <a:schemeClr val="tx1"/>
                </a:solidFill>
              </a:rPr>
              <a:t>(verse 12)</a:t>
            </a:r>
          </a:p>
          <a:p>
            <a:r>
              <a:rPr lang="en-US" sz="2400" dirty="0">
                <a:solidFill>
                  <a:schemeClr val="tx1"/>
                </a:solidFill>
              </a:rPr>
              <a:t>“a secret debate … secret displeasure, not openly avowed.” </a:t>
            </a:r>
            <a:r>
              <a:rPr lang="en-US" sz="1200" dirty="0">
                <a:solidFill>
                  <a:schemeClr val="tx1"/>
                </a:solidFill>
              </a:rPr>
              <a:t>(Thayer)</a:t>
            </a:r>
            <a:r>
              <a:rPr lang="en-US" sz="2400" dirty="0">
                <a:solidFill>
                  <a:schemeClr val="tx1"/>
                </a:solidFill>
              </a:rPr>
              <a:t> “Indignant complaining” </a:t>
            </a:r>
            <a:r>
              <a:rPr lang="en-US" sz="1200" dirty="0">
                <a:solidFill>
                  <a:schemeClr val="tx1"/>
                </a:solidFill>
              </a:rPr>
              <a:t>(Vine)</a:t>
            </a:r>
          </a:p>
          <a:p>
            <a:r>
              <a:rPr lang="en-US" sz="2400" dirty="0">
                <a:solidFill>
                  <a:schemeClr val="tx1"/>
                </a:solidFill>
              </a:rPr>
              <a:t>The debate was whether: (verse 12)</a:t>
            </a:r>
          </a:p>
          <a:p>
            <a:pPr lvl="1"/>
            <a:r>
              <a:rPr lang="en-US" sz="2400" dirty="0">
                <a:solidFill>
                  <a:schemeClr val="tx1"/>
                </a:solidFill>
              </a:rPr>
              <a:t>“</a:t>
            </a:r>
            <a:r>
              <a:rPr lang="en-US" sz="2400" b="1" dirty="0">
                <a:solidFill>
                  <a:schemeClr val="tx1"/>
                </a:solidFill>
              </a:rPr>
              <a:t>He is a good man</a:t>
            </a:r>
            <a:r>
              <a:rPr lang="en-US" sz="2400" dirty="0">
                <a:solidFill>
                  <a:schemeClr val="tx1"/>
                </a:solidFill>
              </a:rPr>
              <a:t>…” </a:t>
            </a:r>
            <a:r>
              <a:rPr lang="en-US" sz="2400" i="0" dirty="0">
                <a:solidFill>
                  <a:schemeClr val="tx1"/>
                </a:solidFill>
              </a:rPr>
              <a:t>or</a:t>
            </a:r>
            <a:r>
              <a:rPr lang="en-US" sz="2400" dirty="0">
                <a:solidFill>
                  <a:schemeClr val="tx1"/>
                </a:solidFill>
              </a:rPr>
              <a:t> “on the contrary” …</a:t>
            </a:r>
          </a:p>
          <a:p>
            <a:pPr lvl="1"/>
            <a:r>
              <a:rPr lang="en-US" sz="2400" dirty="0">
                <a:solidFill>
                  <a:schemeClr val="tx1"/>
                </a:solidFill>
              </a:rPr>
              <a:t>“</a:t>
            </a:r>
            <a:r>
              <a:rPr lang="en-US" sz="2400" b="1" dirty="0">
                <a:solidFill>
                  <a:schemeClr val="tx1"/>
                </a:solidFill>
              </a:rPr>
              <a:t>He leads the people astray</a:t>
            </a:r>
            <a:r>
              <a:rPr lang="en-US" sz="2400" dirty="0">
                <a:solidFill>
                  <a:schemeClr val="tx1"/>
                </a:solidFill>
              </a:rPr>
              <a:t>.”</a:t>
            </a:r>
          </a:p>
          <a:p>
            <a:r>
              <a:rPr lang="en-US" sz="2400" i="1" dirty="0">
                <a:solidFill>
                  <a:schemeClr val="tx1"/>
                </a:solidFill>
              </a:rPr>
              <a:t>“</a:t>
            </a:r>
            <a:r>
              <a:rPr lang="en-US" sz="2400" b="1" i="1" dirty="0">
                <a:solidFill>
                  <a:schemeClr val="tx1"/>
                </a:solidFill>
              </a:rPr>
              <a:t>Who do you say that I am</a:t>
            </a:r>
            <a:r>
              <a:rPr lang="en-US" sz="2400" i="1" dirty="0">
                <a:solidFill>
                  <a:schemeClr val="tx1"/>
                </a:solidFill>
              </a:rPr>
              <a:t>?” </a:t>
            </a:r>
            <a:r>
              <a:rPr lang="en-US" sz="2400" dirty="0">
                <a:solidFill>
                  <a:schemeClr val="tx1"/>
                </a:solidFill>
              </a:rPr>
              <a:t>(Matthew 16:15)</a:t>
            </a:r>
          </a:p>
          <a:p>
            <a:pPr marL="0" indent="0">
              <a:buNone/>
            </a:pPr>
            <a:r>
              <a:rPr lang="en-US" sz="2400" dirty="0">
                <a:solidFill>
                  <a:schemeClr val="tx1"/>
                </a:solidFill>
              </a:rPr>
              <a:t>Verse13 – </a:t>
            </a:r>
            <a:r>
              <a:rPr lang="en-US" sz="2400" i="1" dirty="0">
                <a:solidFill>
                  <a:schemeClr val="tx1"/>
                </a:solidFill>
              </a:rPr>
              <a:t>“No one was speaking openly of Him for fear of the Jews.” </a:t>
            </a:r>
            <a:r>
              <a:rPr lang="en-US" sz="2400" dirty="0">
                <a:solidFill>
                  <a:schemeClr val="tx1"/>
                </a:solidFill>
              </a:rPr>
              <a:t>cf. John 9:22)</a:t>
            </a:r>
          </a:p>
        </p:txBody>
      </p:sp>
    </p:spTree>
    <p:extLst>
      <p:ext uri="{BB962C8B-B14F-4D97-AF65-F5344CB8AC3E}">
        <p14:creationId xmlns:p14="http://schemas.microsoft.com/office/powerpoint/2010/main" val="2672611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Jesus Teaches At The Feast</a:t>
            </a:r>
            <a:br>
              <a:rPr lang="en-US" dirty="0">
                <a:solidFill>
                  <a:schemeClr val="tx1"/>
                </a:solidFill>
              </a:rPr>
            </a:br>
            <a:r>
              <a:rPr lang="en-US" sz="2400" dirty="0">
                <a:solidFill>
                  <a:schemeClr val="tx1"/>
                </a:solidFill>
                <a:latin typeface="+mn-lt"/>
              </a:rPr>
              <a:t>John 7:11-31</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8182634" cy="3717428"/>
          </a:xfrm>
        </p:spPr>
        <p:txBody>
          <a:bodyPr>
            <a:spAutoFit/>
          </a:bodyPr>
          <a:lstStyle/>
          <a:p>
            <a:pPr marL="0" indent="0">
              <a:buNone/>
            </a:pPr>
            <a:r>
              <a:rPr lang="en-US" sz="2800" i="1" dirty="0">
                <a:solidFill>
                  <a:schemeClr val="tx1"/>
                </a:solidFill>
              </a:rPr>
              <a:t>“But when it was now the midst of the feast Jesus went up into the temple, and </a:t>
            </a:r>
            <a:r>
              <a:rPr lang="en-US" sz="2800" b="1" i="1" dirty="0">
                <a:solidFill>
                  <a:schemeClr val="tx1"/>
                </a:solidFill>
              </a:rPr>
              <a:t>began to teach</a:t>
            </a:r>
            <a:r>
              <a:rPr lang="en-US" sz="2800" i="1" dirty="0">
                <a:solidFill>
                  <a:schemeClr val="tx1"/>
                </a:solidFill>
              </a:rPr>
              <a:t>.”</a:t>
            </a:r>
            <a:r>
              <a:rPr lang="en-US" sz="2800" dirty="0">
                <a:solidFill>
                  <a:schemeClr val="tx1"/>
                </a:solidFill>
              </a:rPr>
              <a:t> (John 7:14)</a:t>
            </a:r>
          </a:p>
          <a:p>
            <a:r>
              <a:rPr lang="en-US" sz="2800" dirty="0">
                <a:solidFill>
                  <a:schemeClr val="tx1"/>
                </a:solidFill>
              </a:rPr>
              <a:t>It’s what Jesus came to do! (Mark 1:38)</a:t>
            </a:r>
          </a:p>
          <a:p>
            <a:pPr marL="0" indent="0">
              <a:buNone/>
            </a:pPr>
            <a:r>
              <a:rPr lang="en-US" sz="2800" i="1" dirty="0">
                <a:solidFill>
                  <a:schemeClr val="tx1"/>
                </a:solidFill>
              </a:rPr>
              <a:t>“The Jews then were astonished, saying, ‘</a:t>
            </a:r>
            <a:r>
              <a:rPr lang="en-US" sz="2800" b="1" i="1" dirty="0">
                <a:solidFill>
                  <a:schemeClr val="tx1"/>
                </a:solidFill>
              </a:rPr>
              <a:t>How has this man become learned</a:t>
            </a:r>
            <a:r>
              <a:rPr lang="en-US" sz="2800" i="1" dirty="0">
                <a:solidFill>
                  <a:schemeClr val="tx1"/>
                </a:solidFill>
              </a:rPr>
              <a:t>, having never been educated?’”</a:t>
            </a:r>
            <a:r>
              <a:rPr lang="en-US" sz="2800" dirty="0">
                <a:solidFill>
                  <a:schemeClr val="tx1"/>
                </a:solidFill>
              </a:rPr>
              <a:t> (John 7:15; cf. Acts 4:13)</a:t>
            </a:r>
          </a:p>
          <a:p>
            <a:r>
              <a:rPr lang="en-US" sz="2800" dirty="0">
                <a:solidFill>
                  <a:schemeClr val="tx1"/>
                </a:solidFill>
              </a:rPr>
              <a:t>Who did Jesus listen to?</a:t>
            </a:r>
          </a:p>
        </p:txBody>
      </p:sp>
    </p:spTree>
    <p:extLst>
      <p:ext uri="{BB962C8B-B14F-4D97-AF65-F5344CB8AC3E}">
        <p14:creationId xmlns:p14="http://schemas.microsoft.com/office/powerpoint/2010/main" val="180007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Jesus Teaches At The Feast</a:t>
            </a:r>
            <a:br>
              <a:rPr lang="en-US" dirty="0">
                <a:solidFill>
                  <a:schemeClr val="tx1"/>
                </a:solidFill>
              </a:rPr>
            </a:br>
            <a:r>
              <a:rPr lang="en-US" sz="2400" dirty="0">
                <a:solidFill>
                  <a:schemeClr val="tx1"/>
                </a:solidFill>
                <a:latin typeface="+mn-lt"/>
              </a:rPr>
              <a:t>John 7:11-31</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5" y="1406014"/>
            <a:ext cx="8306005" cy="5465342"/>
          </a:xfrm>
        </p:spPr>
        <p:txBody>
          <a:bodyPr>
            <a:spAutoFit/>
          </a:bodyPr>
          <a:lstStyle/>
          <a:p>
            <a:pPr marL="0" indent="0">
              <a:buNone/>
            </a:pPr>
            <a:r>
              <a:rPr lang="en-US" sz="2400" dirty="0">
                <a:solidFill>
                  <a:schemeClr val="tx1"/>
                </a:solidFill>
              </a:rPr>
              <a:t>Jesus’ response: </a:t>
            </a:r>
            <a:r>
              <a:rPr lang="en-US" sz="2400" i="1" dirty="0">
                <a:solidFill>
                  <a:schemeClr val="tx1"/>
                </a:solidFill>
              </a:rPr>
              <a:t>“</a:t>
            </a:r>
            <a:r>
              <a:rPr lang="en-US" sz="2400" b="1" i="1" dirty="0">
                <a:solidFill>
                  <a:schemeClr val="tx1"/>
                </a:solidFill>
              </a:rPr>
              <a:t>My teaching is not Mine</a:t>
            </a:r>
            <a:r>
              <a:rPr lang="en-US" sz="2400" i="1" dirty="0">
                <a:solidFill>
                  <a:schemeClr val="tx1"/>
                </a:solidFill>
              </a:rPr>
              <a:t>, but His who sent Me. If anyone is </a:t>
            </a:r>
            <a:r>
              <a:rPr lang="en-US" sz="2400" b="1" i="1" dirty="0">
                <a:solidFill>
                  <a:schemeClr val="tx1"/>
                </a:solidFill>
              </a:rPr>
              <a:t>willing to </a:t>
            </a:r>
            <a:r>
              <a:rPr lang="en-US" sz="2400" b="1" i="1" u="sng" dirty="0">
                <a:solidFill>
                  <a:schemeClr val="tx1"/>
                </a:solidFill>
              </a:rPr>
              <a:t>do</a:t>
            </a:r>
            <a:r>
              <a:rPr lang="en-US" sz="2400" b="1" i="1" dirty="0">
                <a:solidFill>
                  <a:schemeClr val="tx1"/>
                </a:solidFill>
              </a:rPr>
              <a:t> His will</a:t>
            </a:r>
            <a:r>
              <a:rPr lang="en-US" sz="2400" i="1" dirty="0">
                <a:solidFill>
                  <a:schemeClr val="tx1"/>
                </a:solidFill>
              </a:rPr>
              <a:t>, he will know of the teaching, whether it is of God or whether I speak from Myself. He </a:t>
            </a:r>
            <a:r>
              <a:rPr lang="en-US" sz="2400" b="1" i="1" dirty="0">
                <a:solidFill>
                  <a:schemeClr val="tx1"/>
                </a:solidFill>
              </a:rPr>
              <a:t>who speaks from himself </a:t>
            </a:r>
            <a:r>
              <a:rPr lang="en-US" sz="2400" i="1" dirty="0">
                <a:solidFill>
                  <a:schemeClr val="tx1"/>
                </a:solidFill>
              </a:rPr>
              <a:t>seeks his own glory; but </a:t>
            </a:r>
            <a:r>
              <a:rPr lang="en-US" sz="2400" b="1" i="1" dirty="0">
                <a:solidFill>
                  <a:schemeClr val="tx1"/>
                </a:solidFill>
              </a:rPr>
              <a:t>He who is seeking the glory of the One who sent Him, He is true</a:t>
            </a:r>
            <a:r>
              <a:rPr lang="en-US" sz="2400" i="1" dirty="0">
                <a:solidFill>
                  <a:schemeClr val="tx1"/>
                </a:solidFill>
              </a:rPr>
              <a:t>, and there is no unrighteousness in Him.”</a:t>
            </a:r>
            <a:r>
              <a:rPr lang="en-US" sz="2400" dirty="0">
                <a:solidFill>
                  <a:schemeClr val="tx1"/>
                </a:solidFill>
              </a:rPr>
              <a:t> </a:t>
            </a:r>
            <a:br>
              <a:rPr lang="en-US" sz="2400" dirty="0">
                <a:solidFill>
                  <a:schemeClr val="tx1"/>
                </a:solidFill>
              </a:rPr>
            </a:br>
            <a:r>
              <a:rPr lang="en-US" sz="2400" dirty="0">
                <a:solidFill>
                  <a:schemeClr val="tx1"/>
                </a:solidFill>
              </a:rPr>
              <a:t>(John 7:16-18)</a:t>
            </a:r>
          </a:p>
          <a:p>
            <a:pPr marL="457200" indent="-457200">
              <a:buAutoNum type="arabicPeriod"/>
            </a:pPr>
            <a:r>
              <a:rPr lang="en-US" sz="2400" dirty="0">
                <a:solidFill>
                  <a:schemeClr val="tx1"/>
                </a:solidFill>
              </a:rPr>
              <a:t>Jesus taught His Father’s will. (John 8:26-28; 12:44-50)</a:t>
            </a:r>
          </a:p>
          <a:p>
            <a:pPr marL="457200" indent="-457200">
              <a:buAutoNum type="arabicPeriod"/>
            </a:pPr>
            <a:r>
              <a:rPr lang="en-US" sz="2400" dirty="0">
                <a:solidFill>
                  <a:schemeClr val="tx1"/>
                </a:solidFill>
              </a:rPr>
              <a:t>If you want to do the Father’s will, you will seek and find the truth. (Luke 9:23-24)</a:t>
            </a:r>
          </a:p>
          <a:p>
            <a:pPr marL="457200" indent="-457200">
              <a:buAutoNum type="arabicPeriod"/>
            </a:pPr>
            <a:r>
              <a:rPr lang="en-US" sz="2400" dirty="0">
                <a:solidFill>
                  <a:schemeClr val="tx1"/>
                </a:solidFill>
              </a:rPr>
              <a:t>We can’t be self-willed or rely on our own understanding. (Isaiah 55:6-9; 2 Peter 2:20)</a:t>
            </a:r>
          </a:p>
          <a:p>
            <a:pPr marL="457200" indent="-457200">
              <a:buAutoNum type="arabicPeriod"/>
            </a:pPr>
            <a:r>
              <a:rPr lang="en-US" sz="2400" dirty="0">
                <a:solidFill>
                  <a:schemeClr val="tx1"/>
                </a:solidFill>
              </a:rPr>
              <a:t>Whose glory do we seek? (John 5:41-44; 12:43; Galatians 1:10; Matthew 5:16)</a:t>
            </a:r>
          </a:p>
        </p:txBody>
      </p:sp>
    </p:spTree>
    <p:extLst>
      <p:ext uri="{BB962C8B-B14F-4D97-AF65-F5344CB8AC3E}">
        <p14:creationId xmlns:p14="http://schemas.microsoft.com/office/powerpoint/2010/main" val="695095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Jesus Teaches At The Feast</a:t>
            </a:r>
            <a:br>
              <a:rPr lang="en-US" dirty="0">
                <a:solidFill>
                  <a:schemeClr val="tx1"/>
                </a:solidFill>
              </a:rPr>
            </a:br>
            <a:r>
              <a:rPr lang="en-US" sz="2400" dirty="0">
                <a:solidFill>
                  <a:schemeClr val="tx1"/>
                </a:solidFill>
                <a:latin typeface="+mn-lt"/>
              </a:rPr>
              <a:t>John 7:11-31</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8182634" cy="4655762"/>
          </a:xfrm>
        </p:spPr>
        <p:txBody>
          <a:bodyPr>
            <a:spAutoFit/>
          </a:bodyPr>
          <a:lstStyle/>
          <a:p>
            <a:pPr marL="0" indent="0">
              <a:buNone/>
            </a:pPr>
            <a:r>
              <a:rPr lang="en-US" sz="2800" dirty="0">
                <a:solidFill>
                  <a:schemeClr val="tx1"/>
                </a:solidFill>
              </a:rPr>
              <a:t>Jesus added:</a:t>
            </a:r>
          </a:p>
          <a:p>
            <a:pPr marL="0" indent="0">
              <a:buNone/>
            </a:pPr>
            <a:r>
              <a:rPr lang="en-US" sz="2800" i="1" dirty="0">
                <a:solidFill>
                  <a:schemeClr val="tx1"/>
                </a:solidFill>
              </a:rPr>
              <a:t>“Did not Moses give you the Law, and yet none of you carries out the Law? </a:t>
            </a:r>
            <a:r>
              <a:rPr lang="en-US" sz="2800" b="1" i="1" dirty="0">
                <a:solidFill>
                  <a:schemeClr val="tx1"/>
                </a:solidFill>
              </a:rPr>
              <a:t>Why do you seek to kill Me</a:t>
            </a:r>
            <a:r>
              <a:rPr lang="en-US" sz="2800" i="1" dirty="0">
                <a:solidFill>
                  <a:schemeClr val="tx1"/>
                </a:solidFill>
              </a:rPr>
              <a:t>?” </a:t>
            </a:r>
            <a:r>
              <a:rPr lang="en-US" sz="2800" dirty="0">
                <a:solidFill>
                  <a:schemeClr val="tx1"/>
                </a:solidFill>
              </a:rPr>
              <a:t>(John 7:19)</a:t>
            </a:r>
          </a:p>
          <a:p>
            <a:r>
              <a:rPr lang="en-US" sz="2800" dirty="0">
                <a:solidFill>
                  <a:schemeClr val="tx1"/>
                </a:solidFill>
              </a:rPr>
              <a:t>Jesus refers back to their hypocrisy concerning Moses: (John 5:45-47; Romans 2:1-4, 17-23)</a:t>
            </a:r>
          </a:p>
          <a:p>
            <a:pPr marL="0" indent="0">
              <a:buNone/>
            </a:pPr>
            <a:r>
              <a:rPr lang="en-US" sz="2800" i="1" dirty="0">
                <a:solidFill>
                  <a:schemeClr val="tx1"/>
                </a:solidFill>
              </a:rPr>
              <a:t>“</a:t>
            </a:r>
            <a:r>
              <a:rPr lang="en-US" sz="2800" b="1" i="1" dirty="0">
                <a:solidFill>
                  <a:schemeClr val="tx1"/>
                </a:solidFill>
              </a:rPr>
              <a:t>Why do you seek to kill Me</a:t>
            </a:r>
            <a:r>
              <a:rPr lang="en-US" sz="2800" i="1" dirty="0">
                <a:solidFill>
                  <a:schemeClr val="tx1"/>
                </a:solidFill>
              </a:rPr>
              <a:t>?”</a:t>
            </a:r>
            <a:r>
              <a:rPr lang="en-US" sz="2800" dirty="0">
                <a:solidFill>
                  <a:schemeClr val="tx1"/>
                </a:solidFill>
              </a:rPr>
              <a:t> – (John 5:18,</a:t>
            </a:r>
            <a:br>
              <a:rPr lang="en-US" sz="2800" dirty="0">
                <a:solidFill>
                  <a:schemeClr val="tx1"/>
                </a:solidFill>
              </a:rPr>
            </a:br>
            <a:r>
              <a:rPr lang="en-US" sz="2800" dirty="0">
                <a:solidFill>
                  <a:schemeClr val="tx1"/>
                </a:solidFill>
              </a:rPr>
              <a:t>cf. verse 16)</a:t>
            </a:r>
          </a:p>
          <a:p>
            <a:pPr marL="0" indent="0">
              <a:buNone/>
            </a:pPr>
            <a:r>
              <a:rPr lang="en-US" sz="2800" i="1" dirty="0">
                <a:solidFill>
                  <a:schemeClr val="tx1"/>
                </a:solidFill>
              </a:rPr>
              <a:t>“The crowd answered, ‘You have a demon! Who seeks to kill You?’” </a:t>
            </a:r>
            <a:r>
              <a:rPr lang="en-US" sz="2800" dirty="0">
                <a:solidFill>
                  <a:schemeClr val="tx1"/>
                </a:solidFill>
              </a:rPr>
              <a:t>(John 7:20)</a:t>
            </a:r>
          </a:p>
        </p:txBody>
      </p:sp>
    </p:spTree>
    <p:extLst>
      <p:ext uri="{BB962C8B-B14F-4D97-AF65-F5344CB8AC3E}">
        <p14:creationId xmlns:p14="http://schemas.microsoft.com/office/powerpoint/2010/main" val="3020607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Jesus Teaches At The Feast</a:t>
            </a:r>
            <a:br>
              <a:rPr lang="en-US" dirty="0">
                <a:solidFill>
                  <a:schemeClr val="tx1"/>
                </a:solidFill>
              </a:rPr>
            </a:br>
            <a:r>
              <a:rPr lang="en-US" sz="2400" dirty="0">
                <a:solidFill>
                  <a:schemeClr val="tx1"/>
                </a:solidFill>
                <a:latin typeface="+mn-lt"/>
              </a:rPr>
              <a:t>John 7:11-31</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8182634" cy="2779094"/>
          </a:xfrm>
        </p:spPr>
        <p:txBody>
          <a:bodyPr>
            <a:spAutoFit/>
          </a:bodyPr>
          <a:lstStyle/>
          <a:p>
            <a:pPr marL="0" indent="0">
              <a:buNone/>
            </a:pPr>
            <a:r>
              <a:rPr lang="en-US" sz="2800" i="1" dirty="0">
                <a:solidFill>
                  <a:schemeClr val="tx1"/>
                </a:solidFill>
              </a:rPr>
              <a:t>“Jesus answered them, ‘I did one deed, and you </a:t>
            </a:r>
            <a:r>
              <a:rPr lang="en-US" sz="2800" b="1" i="1" dirty="0">
                <a:solidFill>
                  <a:schemeClr val="tx1"/>
                </a:solidFill>
              </a:rPr>
              <a:t>all marvel</a:t>
            </a:r>
            <a:r>
              <a:rPr lang="en-US" sz="2800" i="1" dirty="0">
                <a:solidFill>
                  <a:schemeClr val="tx1"/>
                </a:solidFill>
              </a:rPr>
              <a:t>.’” </a:t>
            </a:r>
            <a:r>
              <a:rPr lang="en-US" sz="2800" dirty="0">
                <a:solidFill>
                  <a:schemeClr val="tx1"/>
                </a:solidFill>
              </a:rPr>
              <a:t>(John 7:21)</a:t>
            </a:r>
          </a:p>
          <a:p>
            <a:r>
              <a:rPr lang="en-US" sz="2800" dirty="0">
                <a:solidFill>
                  <a:schemeClr val="tx1"/>
                </a:solidFill>
              </a:rPr>
              <a:t>What </a:t>
            </a:r>
            <a:r>
              <a:rPr lang="en-US" sz="2800" i="1" dirty="0">
                <a:solidFill>
                  <a:schemeClr val="tx1"/>
                </a:solidFill>
              </a:rPr>
              <a:t>“</a:t>
            </a:r>
            <a:r>
              <a:rPr lang="en-US" sz="2800" b="1" i="1" dirty="0">
                <a:solidFill>
                  <a:schemeClr val="tx1"/>
                </a:solidFill>
              </a:rPr>
              <a:t>deed</a:t>
            </a:r>
            <a:r>
              <a:rPr lang="en-US" sz="2800" i="1" dirty="0">
                <a:solidFill>
                  <a:schemeClr val="tx1"/>
                </a:solidFill>
              </a:rPr>
              <a:t>”?</a:t>
            </a:r>
            <a:r>
              <a:rPr lang="en-US" sz="2800" dirty="0">
                <a:solidFill>
                  <a:schemeClr val="tx1"/>
                </a:solidFill>
              </a:rPr>
              <a:t> (John 5:2-17)</a:t>
            </a:r>
          </a:p>
          <a:p>
            <a:pPr marL="0" indent="0">
              <a:buNone/>
            </a:pPr>
            <a:r>
              <a:rPr lang="en-US" sz="2800" i="1" dirty="0">
                <a:solidFill>
                  <a:schemeClr val="tx1"/>
                </a:solidFill>
              </a:rPr>
              <a:t>“</a:t>
            </a:r>
            <a:r>
              <a:rPr lang="en-US" sz="2800" b="1" i="1" dirty="0">
                <a:solidFill>
                  <a:schemeClr val="tx1"/>
                </a:solidFill>
              </a:rPr>
              <a:t>You all marvel</a:t>
            </a:r>
            <a:r>
              <a:rPr lang="en-US" sz="2800" i="1" dirty="0">
                <a:solidFill>
                  <a:schemeClr val="tx1"/>
                </a:solidFill>
              </a:rPr>
              <a:t>” </a:t>
            </a:r>
            <a:r>
              <a:rPr lang="en-US" sz="2800" dirty="0">
                <a:solidFill>
                  <a:schemeClr val="tx1"/>
                </a:solidFill>
              </a:rPr>
              <a:t>– not because they saw the sign, but because Jesus did so on the Sabbath. </a:t>
            </a:r>
            <a:br>
              <a:rPr lang="en-US" sz="2800" dirty="0">
                <a:solidFill>
                  <a:schemeClr val="tx1"/>
                </a:solidFill>
              </a:rPr>
            </a:br>
            <a:r>
              <a:rPr lang="en-US" sz="2800" dirty="0">
                <a:solidFill>
                  <a:schemeClr val="tx1"/>
                </a:solidFill>
              </a:rPr>
              <a:t>(John 7:23)</a:t>
            </a:r>
          </a:p>
        </p:txBody>
      </p:sp>
    </p:spTree>
    <p:extLst>
      <p:ext uri="{BB962C8B-B14F-4D97-AF65-F5344CB8AC3E}">
        <p14:creationId xmlns:p14="http://schemas.microsoft.com/office/powerpoint/2010/main" val="2014454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3130</TotalTime>
  <Words>1994</Words>
  <Application>Microsoft Office PowerPoint</Application>
  <PresentationFormat>On-screen Show (4:3)</PresentationFormat>
  <Paragraphs>150</Paragraphs>
  <Slides>10</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Calibri</vt:lpstr>
      <vt:lpstr>Candara</vt:lpstr>
      <vt:lpstr>Franklin Gothic Book</vt:lpstr>
      <vt:lpstr>Impact</vt:lpstr>
      <vt:lpstr>Symbol</vt:lpstr>
      <vt:lpstr>TimesNewRomanPS-ItalicMT</vt:lpstr>
      <vt:lpstr>TimesNewRomanPSMT</vt:lpstr>
      <vt:lpstr>Crop</vt:lpstr>
      <vt:lpstr>Lesson 13: In Jerusalem For the Feast</vt:lpstr>
      <vt:lpstr>“Follow Me …” Luke 9:57-62</vt:lpstr>
      <vt:lpstr>“Follow Me …” Luke 9:57-62</vt:lpstr>
      <vt:lpstr>“Follow Me …” Luke 9:57-62</vt:lpstr>
      <vt:lpstr>Jesus Teaches At The Feast John 7:11-31</vt:lpstr>
      <vt:lpstr>Jesus Teaches At The Feast John 7:11-31</vt:lpstr>
      <vt:lpstr>Jesus Teaches At The Feast John 7:11-31</vt:lpstr>
      <vt:lpstr>Jesus Teaches At The Feast John 7:11-31</vt:lpstr>
      <vt:lpstr>Jesus Teaches At The Feast John 7:11-31</vt:lpstr>
      <vt:lpstr>Jesus Teaches At The Feast John 7:11-31</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(Format)</dc:title>
  <dc:creator>Chris Simmons</dc:creator>
  <cp:lastModifiedBy>Richard Lidh</cp:lastModifiedBy>
  <cp:revision>11</cp:revision>
  <cp:lastPrinted>2020-11-27T05:11:43Z</cp:lastPrinted>
  <dcterms:created xsi:type="dcterms:W3CDTF">2011-11-13T00:33:04Z</dcterms:created>
  <dcterms:modified xsi:type="dcterms:W3CDTF">2020-11-27T05:11:46Z</dcterms:modified>
</cp:coreProperties>
</file>